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Source Code Pro" pitchFamily="49" charset="0"/>
      <p:regular r:id="rId13"/>
      <p:bold r:id="rId14"/>
    </p:embeddedFont>
    <p:embeddedFont>
      <p:font typeface="Amatic SC" charset="-79"/>
      <p:regular r:id="rId15"/>
      <p:bold r:id="rId16"/>
    </p:embeddedFont>
    <p:embeddedFont>
      <p:font typeface="Verdana" pitchFamily="34" charset="0"/>
      <p:regular r:id="rId17"/>
      <p:bold r:id="rId18"/>
      <p:italic r:id="rId19"/>
      <p:boldItalic r:id="rId20"/>
    </p:embeddedFont>
  </p:embeddedFontLst>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8" y="-67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Shape 3"/>
          <p:cNvSpPr>
            <a:spLocks noGrp="1" noRo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Shape 53"/>
          <p:cNvSpPr>
            <a:spLocks noGrp="1" noRot="1"/>
          </p:cNvSpPr>
          <p:nvPr>
            <p:ph type="sldImg" idx="2"/>
          </p:nvPr>
        </p:nvSpPr>
        <p:spPr>
          <a:noFill/>
          <a:ln>
            <a:headEnd/>
            <a:tailEnd/>
          </a:ln>
        </p:spPr>
      </p:sp>
      <p:sp>
        <p:nvSpPr>
          <p:cNvPr id="15362" name="Shape 54"/>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130"/>
          <p:cNvSpPr>
            <a:spLocks noGrp="1" noRot="1"/>
          </p:cNvSpPr>
          <p:nvPr>
            <p:ph type="sldImg" idx="2"/>
          </p:nvPr>
        </p:nvSpPr>
        <p:spPr>
          <a:noFill/>
          <a:ln>
            <a:headEnd/>
            <a:tailEnd/>
          </a:ln>
        </p:spPr>
      </p:sp>
      <p:sp>
        <p:nvSpPr>
          <p:cNvPr id="33794" name="Shape 131"/>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Shape 61"/>
          <p:cNvSpPr>
            <a:spLocks noGrp="1" noRot="1"/>
          </p:cNvSpPr>
          <p:nvPr>
            <p:ph type="sldImg" idx="2"/>
          </p:nvPr>
        </p:nvSpPr>
        <p:spPr>
          <a:noFill/>
          <a:ln>
            <a:headEnd/>
            <a:tailEnd/>
          </a:ln>
        </p:spPr>
      </p:sp>
      <p:sp>
        <p:nvSpPr>
          <p:cNvPr id="17410" name="Shape 62"/>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Shape 69"/>
          <p:cNvSpPr>
            <a:spLocks noGrp="1" noRot="1"/>
          </p:cNvSpPr>
          <p:nvPr>
            <p:ph type="sldImg" idx="2"/>
          </p:nvPr>
        </p:nvSpPr>
        <p:spPr>
          <a:noFill/>
          <a:ln>
            <a:headEnd/>
            <a:tailEnd/>
          </a:ln>
        </p:spPr>
      </p:sp>
      <p:sp>
        <p:nvSpPr>
          <p:cNvPr id="19458" name="Shape 70"/>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80"/>
          <p:cNvSpPr>
            <a:spLocks noGrp="1" noRot="1"/>
          </p:cNvSpPr>
          <p:nvPr>
            <p:ph type="sldImg" idx="2"/>
          </p:nvPr>
        </p:nvSpPr>
        <p:spPr>
          <a:noFill/>
          <a:ln>
            <a:headEnd/>
            <a:tailEnd/>
          </a:ln>
        </p:spPr>
      </p:sp>
      <p:sp>
        <p:nvSpPr>
          <p:cNvPr id="21506" name="Shape 81"/>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86"/>
          <p:cNvSpPr>
            <a:spLocks noGrp="1" noRot="1"/>
          </p:cNvSpPr>
          <p:nvPr>
            <p:ph type="sldImg" idx="2"/>
          </p:nvPr>
        </p:nvSpPr>
        <p:spPr>
          <a:noFill/>
          <a:ln>
            <a:headEnd/>
            <a:tailEnd/>
          </a:ln>
        </p:spPr>
      </p:sp>
      <p:sp>
        <p:nvSpPr>
          <p:cNvPr id="23554" name="Shape 8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Shape 96"/>
          <p:cNvSpPr>
            <a:spLocks noGrp="1" noRot="1"/>
          </p:cNvSpPr>
          <p:nvPr>
            <p:ph type="sldImg" idx="2"/>
          </p:nvPr>
        </p:nvSpPr>
        <p:spPr>
          <a:noFill/>
          <a:ln>
            <a:headEnd/>
            <a:tailEnd/>
          </a:ln>
        </p:spPr>
      </p:sp>
      <p:sp>
        <p:nvSpPr>
          <p:cNvPr id="25602" name="Shape 9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Shape 106"/>
          <p:cNvSpPr>
            <a:spLocks noGrp="1" noRot="1"/>
          </p:cNvSpPr>
          <p:nvPr>
            <p:ph type="sldImg" idx="2"/>
          </p:nvPr>
        </p:nvSpPr>
        <p:spPr>
          <a:noFill/>
          <a:ln>
            <a:headEnd/>
            <a:tailEnd/>
          </a:ln>
        </p:spPr>
      </p:sp>
      <p:sp>
        <p:nvSpPr>
          <p:cNvPr id="27650" name="Shape 10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Shape 116"/>
          <p:cNvSpPr>
            <a:spLocks noGrp="1" noRot="1"/>
          </p:cNvSpPr>
          <p:nvPr>
            <p:ph type="sldImg" idx="2"/>
          </p:nvPr>
        </p:nvSpPr>
        <p:spPr>
          <a:noFill/>
          <a:ln>
            <a:headEnd/>
            <a:tailEnd/>
          </a:ln>
        </p:spPr>
      </p:sp>
      <p:sp>
        <p:nvSpPr>
          <p:cNvPr id="29698" name="Shape 117"/>
          <p:cNvSpPr txBox="1">
            <a:spLocks noGrp="1"/>
          </p:cNvSpPr>
          <p:nvPr>
            <p:ph type="body" idx="1"/>
          </p:nvPr>
        </p:nvSpPr>
        <p:spPr bwMode="auto">
          <a:noFill/>
        </p:spPr>
        <p:txBody>
          <a:bodyPr vert="horz" wrap="square" numCol="1" compatLnSpc="1">
            <a:prstTxWarp prst="textNoShape">
              <a:avLst/>
            </a:prstTxWarp>
          </a:bodyPr>
          <a:lstStyle/>
          <a:p>
            <a:pPr>
              <a:lnSpc>
                <a:spcPct val="115000"/>
              </a:lnSpc>
              <a:spcBef>
                <a:spcPct val="0"/>
              </a:spcBef>
              <a:spcAft>
                <a:spcPts val="1600"/>
              </a:spcAft>
            </a:pPr>
            <a:r>
              <a:rPr lang="en-US" sz="1200" smtClean="0">
                <a:latin typeface="Verdana" pitchFamily="34" charset="0"/>
                <a:sym typeface="Verdana" pitchFamily="34" charset="0"/>
              </a:rPr>
              <a:t>Trends in DE</a:t>
            </a:r>
          </a:p>
          <a:p>
            <a:pPr>
              <a:lnSpc>
                <a:spcPct val="115000"/>
              </a:lnSpc>
              <a:spcBef>
                <a:spcPct val="0"/>
              </a:spcBef>
              <a:spcAft>
                <a:spcPts val="1600"/>
              </a:spcAft>
            </a:pPr>
            <a:r>
              <a:rPr lang="en-US" sz="1200" smtClean="0">
                <a:latin typeface="Verdana" pitchFamily="34" charset="0"/>
                <a:sym typeface="Verdana" pitchFamily="34" charset="0"/>
              </a:rPr>
              <a:t>Enrollment in Distance Education is increasing slowly but steadily. There may be many factors contributing to this trend such as demand from students or staff, encouraged by the school administration as strategic necessity, or the general wider acceptance of Distance Education as method of learning. </a:t>
            </a:r>
          </a:p>
          <a:p>
            <a:pPr>
              <a:lnSpc>
                <a:spcPct val="115000"/>
              </a:lnSpc>
              <a:spcBef>
                <a:spcPct val="0"/>
              </a:spcBef>
              <a:spcAft>
                <a:spcPts val="1600"/>
              </a:spcAft>
            </a:pPr>
            <a:r>
              <a:rPr lang="en-US" sz="1200" smtClean="0">
                <a:latin typeface="Verdana" pitchFamily="34" charset="0"/>
                <a:sym typeface="Verdana" pitchFamily="34" charset="0"/>
              </a:rPr>
              <a:t>Advances in learning management systems enable ways to increase student engagement such as:</a:t>
            </a:r>
          </a:p>
          <a:p>
            <a:pPr>
              <a:lnSpc>
                <a:spcPct val="115000"/>
              </a:lnSpc>
              <a:spcBef>
                <a:spcPct val="0"/>
              </a:spcBef>
              <a:spcAft>
                <a:spcPts val="1600"/>
              </a:spcAft>
            </a:pPr>
            <a:r>
              <a:rPr lang="en-US" sz="1200" smtClean="0">
                <a:latin typeface="Verdana" pitchFamily="34" charset="0"/>
                <a:sym typeface="Verdana" pitchFamily="34" charset="0"/>
              </a:rPr>
              <a:t>Personalized Learning allows students to customize their learning environment and allows students to choose their preferred tools for learning and creating assignment artifacts.</a:t>
            </a:r>
          </a:p>
          <a:p>
            <a:pPr>
              <a:lnSpc>
                <a:spcPct val="115000"/>
              </a:lnSpc>
              <a:spcBef>
                <a:spcPct val="0"/>
              </a:spcBef>
              <a:spcAft>
                <a:spcPts val="1600"/>
              </a:spcAft>
            </a:pPr>
            <a:r>
              <a:rPr lang="en-US" sz="1200" smtClean="0">
                <a:latin typeface="Verdana" pitchFamily="34" charset="0"/>
                <a:sym typeface="Verdana" pitchFamily="34" charset="0"/>
              </a:rPr>
              <a:t>Gamification adds a layer over the learning system that awards students experience points for completing tasks. Accumulating points can lead to badges or recognition for reaching a specific level, completing a certain task, or sequence of tasks. This adds to engagement by giving students instant feedback. It can also be an alternate way of tracking progress.</a:t>
            </a:r>
          </a:p>
          <a:p>
            <a:pPr>
              <a:lnSpc>
                <a:spcPct val="115000"/>
              </a:lnSpc>
              <a:spcBef>
                <a:spcPct val="0"/>
              </a:spcBef>
              <a:spcAft>
                <a:spcPts val="1600"/>
              </a:spcAft>
            </a:pPr>
            <a:r>
              <a:rPr lang="en-US" sz="1200" smtClean="0">
                <a:latin typeface="Verdana" pitchFamily="34" charset="0"/>
                <a:sym typeface="Verdana" pitchFamily="34" charset="0"/>
              </a:rPr>
              <a:t>Some learning systems have mobile apps that allow you to interact with the content on a mobile device. Assignments could also be completed with a mobile device's camera or microphone.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Shape 125"/>
          <p:cNvSpPr>
            <a:spLocks noGrp="1" noRot="1"/>
          </p:cNvSpPr>
          <p:nvPr>
            <p:ph type="sldImg" idx="2"/>
          </p:nvPr>
        </p:nvSpPr>
        <p:spPr>
          <a:noFill/>
          <a:ln>
            <a:headEnd/>
            <a:tailEnd/>
          </a:ln>
        </p:spPr>
      </p:sp>
      <p:sp>
        <p:nvSpPr>
          <p:cNvPr id="31746" name="Shape 126"/>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4" name="Shape 10"/>
          <p:cNvSpPr>
            <a:spLocks noChangeArrowheads="1"/>
          </p:cNvSpPr>
          <p:nvPr/>
        </p:nvSpPr>
        <p:spPr bwMode="auto">
          <a:xfrm>
            <a:off x="0" y="0"/>
            <a:ext cx="9144000" cy="3429000"/>
          </a:xfrm>
          <a:prstGeom prst="rect">
            <a:avLst/>
          </a:prstGeom>
          <a:solidFill>
            <a:schemeClr val="bg1"/>
          </a:solidFill>
          <a:ln w="9525">
            <a:noFill/>
            <a:miter lim="800000"/>
            <a:headEnd/>
            <a:tailEnd/>
          </a:ln>
        </p:spPr>
        <p:txBody>
          <a:bodyPr lIns="91425" tIns="91425" rIns="91425" bIns="91425" anchor="ctr"/>
          <a:lstStyle/>
          <a:p>
            <a:endParaRPr lang="en-US"/>
          </a:p>
        </p:txBody>
      </p:sp>
      <p:sp>
        <p:nvSpPr>
          <p:cNvPr id="11" name="Shape 11"/>
          <p:cNvSpPr txBox="1">
            <a:spLocks noGrp="1"/>
          </p:cNvSpPr>
          <p:nvPr>
            <p:ph type="ctrTitle"/>
          </p:nvPr>
        </p:nvSpPr>
        <p:spPr>
          <a:xfrm>
            <a:off x="311700" y="392150"/>
            <a:ext cx="8520600" cy="2690400"/>
          </a:xfrm>
          <a:prstGeom prst="rect">
            <a:avLst/>
          </a:prstGeom>
        </p:spPr>
        <p:txBody>
          <a:bodyPr anchor="ctr"/>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anchor="ctr"/>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5" name="Shape 13"/>
          <p:cNvSpPr txBox="1">
            <a:spLocks noGrp="1"/>
          </p:cNvSpPr>
          <p:nvPr>
            <p:ph type="sldNum" idx="10"/>
          </p:nvPr>
        </p:nvSpPr>
        <p:spPr/>
        <p:txBody>
          <a:bodyPr/>
          <a:lstStyle>
            <a:lvl1pPr algn="l">
              <a:defRPr sz="1400">
                <a:solidFill>
                  <a:srgbClr val="000000"/>
                </a:solidFill>
                <a:latin typeface="Arial" charset="0"/>
                <a:sym typeface="Arial" charset="0"/>
              </a:defRPr>
            </a:lvl1pPr>
          </a:lstStyle>
          <a:p>
            <a:fld id="{C633336B-92D0-4056-A16A-2B35F07DFEE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anchor="b"/>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 name="Shape 49"/>
          <p:cNvSpPr txBox="1">
            <a:spLocks noGrp="1"/>
          </p:cNvSpPr>
          <p:nvPr>
            <p:ph type="sldNum" idx="10"/>
          </p:nvPr>
        </p:nvSpPr>
        <p:spPr/>
        <p:txBody>
          <a:bodyPr/>
          <a:lstStyle>
            <a:lvl1pPr algn="l">
              <a:defRPr sz="1400">
                <a:solidFill>
                  <a:srgbClr val="000000"/>
                </a:solidFill>
                <a:latin typeface="Arial" charset="0"/>
                <a:sym typeface="Arial" charset="0"/>
              </a:defRPr>
            </a:lvl1pPr>
          </a:lstStyle>
          <a:p>
            <a:fld id="{00B5337E-C4C3-4991-8751-1E80994D84D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2" name="Shape 51"/>
          <p:cNvSpPr txBox="1">
            <a:spLocks noGrp="1"/>
          </p:cNvSpPr>
          <p:nvPr>
            <p:ph type="sldNum" idx="10"/>
          </p:nvPr>
        </p:nvSpPr>
        <p:spPr/>
        <p:txBody>
          <a:bodyPr/>
          <a:lstStyle>
            <a:lvl1pPr algn="l">
              <a:defRPr sz="1400">
                <a:solidFill>
                  <a:srgbClr val="000000"/>
                </a:solidFill>
                <a:latin typeface="Arial" charset="0"/>
                <a:sym typeface="Arial" charset="0"/>
              </a:defRPr>
            </a:lvl1pPr>
          </a:lstStyle>
          <a:p>
            <a:fld id="{E8256C72-3643-455F-80E3-2B3FDD41A3A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anchor="ctr"/>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3" name="Shape 16"/>
          <p:cNvSpPr txBox="1">
            <a:spLocks noGrp="1"/>
          </p:cNvSpPr>
          <p:nvPr>
            <p:ph type="sldNum" idx="10"/>
          </p:nvPr>
        </p:nvSpPr>
        <p:spPr/>
        <p:txBody>
          <a:bodyPr/>
          <a:lstStyle>
            <a:lvl1pPr algn="l">
              <a:defRPr sz="1400">
                <a:solidFill>
                  <a:srgbClr val="000000"/>
                </a:solidFill>
                <a:latin typeface="Arial" charset="0"/>
                <a:sym typeface="Arial" charset="0"/>
              </a:defRPr>
            </a:lvl1pPr>
          </a:lstStyle>
          <a:p>
            <a:fld id="{625ED9FB-6B5B-4DB7-B27D-58414CE0EB7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20"/>
          <p:cNvSpPr txBox="1">
            <a:spLocks noGrp="1"/>
          </p:cNvSpPr>
          <p:nvPr>
            <p:ph type="sldNum" idx="10"/>
          </p:nvPr>
        </p:nvSpPr>
        <p:spPr/>
        <p:txBody>
          <a:bodyPr/>
          <a:lstStyle>
            <a:lvl1pPr algn="l">
              <a:defRPr sz="1400">
                <a:solidFill>
                  <a:srgbClr val="000000"/>
                </a:solidFill>
                <a:latin typeface="Arial" charset="0"/>
                <a:sym typeface="Arial" charset="0"/>
              </a:defRPr>
            </a:lvl1pPr>
          </a:lstStyle>
          <a:p>
            <a:fld id="{06FC6C02-E354-4028-9048-EDB35F29131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5" name="Shape 25"/>
          <p:cNvSpPr txBox="1">
            <a:spLocks noGrp="1"/>
          </p:cNvSpPr>
          <p:nvPr>
            <p:ph type="sldNum" idx="10"/>
          </p:nvPr>
        </p:nvSpPr>
        <p:spPr/>
        <p:txBody>
          <a:bodyPr/>
          <a:lstStyle>
            <a:lvl1pPr algn="l">
              <a:defRPr sz="1400">
                <a:solidFill>
                  <a:srgbClr val="000000"/>
                </a:solidFill>
                <a:latin typeface="Arial" charset="0"/>
                <a:sym typeface="Arial" charset="0"/>
              </a:defRPr>
            </a:lvl1pPr>
          </a:lstStyle>
          <a:p>
            <a:fld id="{F8264476-741C-4555-96A8-D409F535E1F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3" name="Shape 28"/>
          <p:cNvSpPr txBox="1">
            <a:spLocks noGrp="1"/>
          </p:cNvSpPr>
          <p:nvPr>
            <p:ph type="sldNum" idx="10"/>
          </p:nvPr>
        </p:nvSpPr>
        <p:spPr/>
        <p:txBody>
          <a:bodyPr/>
          <a:lstStyle>
            <a:lvl1pPr algn="l">
              <a:defRPr sz="1400">
                <a:solidFill>
                  <a:srgbClr val="000000"/>
                </a:solidFill>
                <a:latin typeface="Arial" charset="0"/>
                <a:sym typeface="Arial" charset="0"/>
              </a:defRPr>
            </a:lvl1pPr>
          </a:lstStyle>
          <a:p>
            <a:fld id="{6F5FF50A-9512-4A52-8E4B-E89F860C349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anchor="b"/>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 name="Shape 32"/>
          <p:cNvSpPr txBox="1">
            <a:spLocks noGrp="1"/>
          </p:cNvSpPr>
          <p:nvPr>
            <p:ph type="sldNum" idx="10"/>
          </p:nvPr>
        </p:nvSpPr>
        <p:spPr/>
        <p:txBody>
          <a:bodyPr/>
          <a:lstStyle>
            <a:lvl1pPr algn="l">
              <a:defRPr sz="1400">
                <a:solidFill>
                  <a:srgbClr val="000000"/>
                </a:solidFill>
                <a:latin typeface="Arial" charset="0"/>
                <a:sym typeface="Arial" charset="0"/>
              </a:defRPr>
            </a:lvl1pPr>
          </a:lstStyle>
          <a:p>
            <a:fld id="{E945AEF9-C4CE-467E-8000-DA196E9DEC3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anchor="ctr"/>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 name="Shape 35"/>
          <p:cNvSpPr txBox="1">
            <a:spLocks noGrp="1"/>
          </p:cNvSpPr>
          <p:nvPr>
            <p:ph type="sldNum" idx="10"/>
          </p:nvPr>
        </p:nvSpPr>
        <p:spPr/>
        <p:txBody>
          <a:bodyPr/>
          <a:lstStyle>
            <a:lvl1pPr algn="l">
              <a:defRPr sz="1400">
                <a:solidFill>
                  <a:srgbClr val="FFFFFF"/>
                </a:solidFill>
                <a:latin typeface="Arial" charset="0"/>
                <a:sym typeface="Arial" charset="0"/>
              </a:defRPr>
            </a:lvl1pPr>
          </a:lstStyle>
          <a:p>
            <a:fld id="{F9F4893A-43FF-45E1-9366-5439678F63D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5" name="Shape 37"/>
          <p:cNvSpPr>
            <a:spLocks noChangeArrowheads="1"/>
          </p:cNvSpPr>
          <p:nvPr/>
        </p:nvSpPr>
        <p:spPr bwMode="auto">
          <a:xfrm>
            <a:off x="4572000" y="0"/>
            <a:ext cx="4572000" cy="5143500"/>
          </a:xfrm>
          <a:prstGeom prst="rect">
            <a:avLst/>
          </a:prstGeom>
          <a:solidFill>
            <a:schemeClr val="tx1"/>
          </a:solidFill>
          <a:ln w="9525">
            <a:noFill/>
            <a:miter lim="800000"/>
            <a:headEnd/>
            <a:tailEnd/>
          </a:ln>
        </p:spPr>
        <p:txBody>
          <a:bodyPr lIns="91425" tIns="91425" rIns="91425" bIns="91425" anchor="ctr"/>
          <a:lstStyle/>
          <a:p>
            <a:endParaRPr lang="en-US"/>
          </a:p>
        </p:txBody>
      </p:sp>
      <p:cxnSp>
        <p:nvCxnSpPr>
          <p:cNvPr id="6" name="Shape 38"/>
          <p:cNvCxnSpPr>
            <a:cxnSpLocks noChangeShapeType="1"/>
          </p:cNvCxnSpPr>
          <p:nvPr/>
        </p:nvCxnSpPr>
        <p:spPr bwMode="auto">
          <a:xfrm>
            <a:off x="5029200" y="4495800"/>
            <a:ext cx="468313" cy="0"/>
          </a:xfrm>
          <a:prstGeom prst="straightConnector1">
            <a:avLst/>
          </a:prstGeom>
          <a:noFill/>
          <a:ln w="28575">
            <a:solidFill>
              <a:schemeClr val="bg1"/>
            </a:solidFill>
            <a:round/>
            <a:headEnd/>
            <a:tailEnd/>
          </a:ln>
        </p:spPr>
      </p:cxnSp>
      <p:sp>
        <p:nvSpPr>
          <p:cNvPr id="39" name="Shape 39"/>
          <p:cNvSpPr txBox="1">
            <a:spLocks noGrp="1"/>
          </p:cNvSpPr>
          <p:nvPr>
            <p:ph type="title"/>
          </p:nvPr>
        </p:nvSpPr>
        <p:spPr>
          <a:xfrm>
            <a:off x="265500" y="1081400"/>
            <a:ext cx="4045200" cy="1710300"/>
          </a:xfrm>
          <a:prstGeom prst="rect">
            <a:avLst/>
          </a:prstGeom>
        </p:spPr>
        <p:txBody>
          <a:bodyPr anchor="b"/>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anchor="ctr"/>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7" name="Shape 42"/>
          <p:cNvSpPr txBox="1">
            <a:spLocks noGrp="1"/>
          </p:cNvSpPr>
          <p:nvPr>
            <p:ph type="sldNum" idx="10"/>
          </p:nvPr>
        </p:nvSpPr>
        <p:spPr/>
        <p:txBody>
          <a:bodyPr/>
          <a:lstStyle>
            <a:lvl1pPr algn="l">
              <a:defRPr sz="1400">
                <a:solidFill>
                  <a:srgbClr val="000000"/>
                </a:solidFill>
                <a:latin typeface="Arial" charset="0"/>
                <a:sym typeface="Arial" charset="0"/>
              </a:defRPr>
            </a:lvl1pPr>
          </a:lstStyle>
          <a:p>
            <a:fld id="{36615968-670F-4DF3-AEE9-305064A2B3E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anchor="ctr"/>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3" name="Shape 45"/>
          <p:cNvSpPr txBox="1">
            <a:spLocks noGrp="1"/>
          </p:cNvSpPr>
          <p:nvPr>
            <p:ph type="sldNum" idx="10"/>
          </p:nvPr>
        </p:nvSpPr>
        <p:spPr/>
        <p:txBody>
          <a:bodyPr/>
          <a:lstStyle>
            <a:lvl1pPr algn="l">
              <a:defRPr sz="1400">
                <a:solidFill>
                  <a:srgbClr val="000000"/>
                </a:solidFill>
                <a:latin typeface="Arial" charset="0"/>
                <a:sym typeface="Arial" charset="0"/>
              </a:defRPr>
            </a:lvl1pPr>
          </a:lstStyle>
          <a:p>
            <a:fld id="{468A56A7-35A1-4571-B51C-4827E8FAF3C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311150" y="292100"/>
            <a:ext cx="8521700" cy="8016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27" name="Shape 7"/>
          <p:cNvSpPr txBox="1">
            <a:spLocks noGrp="1"/>
          </p:cNvSpPr>
          <p:nvPr>
            <p:ph type="body" idx="1"/>
          </p:nvPr>
        </p:nvSpPr>
        <p:spPr bwMode="auto">
          <a:xfrm>
            <a:off x="311150" y="1228725"/>
            <a:ext cx="8521700" cy="33401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28" name="Shape 8"/>
          <p:cNvSpPr txBox="1">
            <a:spLocks noGrp="1"/>
          </p:cNvSpPr>
          <p:nvPr>
            <p:ph type="sldNum" idx="12"/>
          </p:nvPr>
        </p:nvSpPr>
        <p:spPr bwMode="auto">
          <a:xfrm>
            <a:off x="8472488" y="4662488"/>
            <a:ext cx="549275" cy="3937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lvl1pPr algn="r">
              <a:defRPr sz="1000">
                <a:solidFill>
                  <a:schemeClr val="accent1"/>
                </a:solidFill>
                <a:latin typeface="Source Code Pro" pitchFamily="49" charset="0"/>
                <a:sym typeface="Source Code Pro" pitchFamily="49" charset="0"/>
              </a:defRPr>
            </a:lvl1pPr>
          </a:lstStyle>
          <a:p>
            <a:fld id="{EC9DFDC9-A20C-4C94-B618-5893F3D0FBB3}" type="slidenum">
              <a:rPr lang="en-US"/>
              <a:pPr/>
              <a:t>‹#›</a:t>
            </a:fld>
            <a:endParaRPr lang="en-US"/>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adl.org.uk/Article35.ht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ijeeee.org/Papers/351-JZ0078.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detools.wikispaces.com/file/view/detools.jpg/149759897/detools.jp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youtube.com/v/3K_JoBkxVI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
        <p:cNvGrpSpPr/>
        <p:nvPr/>
      </p:nvGrpSpPr>
      <p:grpSpPr>
        <a:xfrm>
          <a:off x="0" y="0"/>
          <a:ext cx="0" cy="0"/>
          <a:chOff x="0" y="0"/>
          <a:chExt cx="0" cy="0"/>
        </a:xfrm>
      </p:grpSpPr>
      <p:sp>
        <p:nvSpPr>
          <p:cNvPr id="14338" name="Shape 56"/>
          <p:cNvSpPr txBox="1">
            <a:spLocks noGrp="1"/>
          </p:cNvSpPr>
          <p:nvPr>
            <p:ph type="ctrTitle"/>
          </p:nvPr>
        </p:nvSpPr>
        <p:spPr>
          <a:xfrm>
            <a:off x="311150" y="187325"/>
            <a:ext cx="8521700" cy="2895600"/>
          </a:xfrm>
        </p:spPr>
        <p:txBody>
          <a:bodyPr/>
          <a:lstStyle/>
          <a:p>
            <a:pPr eaLnBrk="1" hangingPunct="1">
              <a:spcBef>
                <a:spcPct val="0"/>
              </a:spcBef>
              <a:buClr>
                <a:schemeClr val="accent1"/>
              </a:buClr>
              <a:buSzTx/>
              <a:buFont typeface="Amatic SC" charset="0"/>
              <a:buNone/>
            </a:pPr>
            <a:r>
              <a:rPr lang="en-US" b="1" smtClean="0">
                <a:solidFill>
                  <a:schemeClr val="accent1"/>
                </a:solidFill>
                <a:latin typeface="Amatic SC" charset="0"/>
                <a:cs typeface="Arial" charset="0"/>
                <a:sym typeface="Amatic SC" charset="0"/>
              </a:rPr>
              <a:t>Distance Education:</a:t>
            </a:r>
            <a:br>
              <a:rPr lang="en-US" b="1" smtClean="0">
                <a:solidFill>
                  <a:schemeClr val="accent1"/>
                </a:solidFill>
                <a:latin typeface="Amatic SC" charset="0"/>
                <a:cs typeface="Arial" charset="0"/>
                <a:sym typeface="Amatic SC" charset="0"/>
              </a:rPr>
            </a:br>
            <a:r>
              <a:rPr lang="en-US" sz="6000" b="1" smtClean="0">
                <a:solidFill>
                  <a:schemeClr val="accent1"/>
                </a:solidFill>
                <a:latin typeface="Amatic SC" charset="0"/>
                <a:cs typeface="Arial" charset="0"/>
                <a:sym typeface="Amatic SC" charset="0"/>
              </a:rPr>
              <a:t>Issues and Trends</a:t>
            </a:r>
            <a:br>
              <a:rPr lang="en-US" sz="6000" b="1" smtClean="0">
                <a:solidFill>
                  <a:schemeClr val="accent1"/>
                </a:solidFill>
                <a:latin typeface="Amatic SC" charset="0"/>
                <a:cs typeface="Arial" charset="0"/>
                <a:sym typeface="Amatic SC" charset="0"/>
              </a:rPr>
            </a:br>
            <a:r>
              <a:rPr lang="en-US" sz="6000" b="1" smtClean="0">
                <a:solidFill>
                  <a:schemeClr val="accent1"/>
                </a:solidFill>
                <a:latin typeface="Amatic SC" charset="0"/>
                <a:cs typeface="Arial" charset="0"/>
                <a:sym typeface="Amatic SC" charset="0"/>
              </a:rPr>
              <a:t>Edel 536</a:t>
            </a:r>
          </a:p>
        </p:txBody>
      </p:sp>
      <p:sp>
        <p:nvSpPr>
          <p:cNvPr id="57" name="Shape 57"/>
          <p:cNvSpPr txBox="1">
            <a:spLocks noGrp="1"/>
          </p:cNvSpPr>
          <p:nvPr>
            <p:ph type="subTitle" idx="1"/>
          </p:nvPr>
        </p:nvSpPr>
        <p:spPr>
          <a:xfrm>
            <a:off x="68263" y="3546475"/>
            <a:ext cx="8999537" cy="1468438"/>
          </a:xfrm>
        </p:spPr>
        <p:txBody>
          <a:bodyPr>
            <a:noAutofit/>
          </a:bodyPr>
          <a:lstStyle/>
          <a:p>
            <a:pPr marL="0" indent="457200" algn="l" eaLnBrk="1" fontAlgn="auto" hangingPunct="1">
              <a:buFont typeface="Source Code Pro"/>
              <a:buNone/>
              <a:defRPr/>
            </a:pPr>
            <a:r>
              <a:rPr lang="en">
                <a:sym typeface="Arial"/>
              </a:rPr>
              <a:t>Richard Styner			Eddie Lavrov			Maria Morales</a:t>
            </a:r>
          </a:p>
          <a:p>
            <a:pPr marL="0" indent="0" algn="l" eaLnBrk="1" fontAlgn="auto" hangingPunct="1">
              <a:buFont typeface="Source Code Pro"/>
              <a:buNone/>
              <a:defRPr/>
            </a:pPr>
            <a:endParaRPr>
              <a:latin typeface="Source Code Pro"/>
              <a:ea typeface="Source Code Pro"/>
              <a:cs typeface="Source Code Pro"/>
              <a:sym typeface="Source Code Pro"/>
            </a:endParaRPr>
          </a:p>
        </p:txBody>
      </p:sp>
      <p:pic>
        <p:nvPicPr>
          <p:cNvPr id="14340" name="Shape 58"/>
          <p:cNvPicPr preferRelativeResize="0">
            <a:picLocks noChangeAspect="1" noChangeArrowheads="1"/>
          </p:cNvPicPr>
          <p:nvPr/>
        </p:nvPicPr>
        <p:blipFill>
          <a:blip r:embed="rId3"/>
          <a:srcRect l="3091" t="3127" r="2667" b="3796"/>
          <a:stretch>
            <a:fillRect/>
          </a:stretch>
        </p:blipFill>
        <p:spPr bwMode="auto">
          <a:xfrm>
            <a:off x="115888" y="1773238"/>
            <a:ext cx="2322512" cy="1514475"/>
          </a:xfrm>
          <a:prstGeom prst="rect">
            <a:avLst/>
          </a:prstGeom>
          <a:noFill/>
          <a:ln w="9525">
            <a:noFill/>
            <a:miter lim="800000"/>
            <a:headEnd/>
            <a:tailEnd/>
          </a:ln>
        </p:spPr>
      </p:pic>
      <p:sp>
        <p:nvSpPr>
          <p:cNvPr id="14341" name="Shape 59"/>
          <p:cNvSpPr txBox="1">
            <a:spLocks noChangeArrowheads="1"/>
          </p:cNvSpPr>
          <p:nvPr/>
        </p:nvSpPr>
        <p:spPr bwMode="auto">
          <a:xfrm>
            <a:off x="0" y="4900613"/>
            <a:ext cx="3063875" cy="242887"/>
          </a:xfrm>
          <a:prstGeom prst="rect">
            <a:avLst/>
          </a:prstGeom>
          <a:noFill/>
          <a:ln w="9525">
            <a:noFill/>
            <a:miter lim="800000"/>
            <a:headEnd/>
            <a:tailEnd/>
          </a:ln>
        </p:spPr>
        <p:txBody>
          <a:bodyPr lIns="91425" tIns="91425" rIns="91425" bIns="91425" anchor="ctr"/>
          <a:lstStyle/>
          <a:p>
            <a:r>
              <a:rPr lang="en-US" sz="700"/>
              <a:t>http://wow-achievements.com/wp-content/uploads/2012/05/learing.jpg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
        <p:cNvGrpSpPr/>
        <p:nvPr/>
      </p:nvGrpSpPr>
      <p:grpSpPr>
        <a:xfrm>
          <a:off x="0" y="0"/>
          <a:ext cx="0" cy="0"/>
          <a:chOff x="0" y="0"/>
          <a:chExt cx="0" cy="0"/>
        </a:xfrm>
      </p:grpSpPr>
      <p:sp>
        <p:nvSpPr>
          <p:cNvPr id="32770" name="Shape 133"/>
          <p:cNvSpPr txBox="1">
            <a:spLocks noGrp="1"/>
          </p:cNvSpPr>
          <p:nvPr>
            <p:ph type="title"/>
          </p:nvPr>
        </p:nvSpPr>
        <p:spPr>
          <a:xfrm>
            <a:off x="311150" y="292100"/>
            <a:ext cx="8521700" cy="801688"/>
          </a:xfrm>
        </p:spPr>
        <p:txBody>
          <a:bodyPr/>
          <a:lstStyle/>
          <a:p>
            <a:pPr eaLnBrk="1" hangingPunct="1">
              <a:spcBef>
                <a:spcPct val="0"/>
              </a:spcBef>
              <a:buClr>
                <a:schemeClr val="accent1"/>
              </a:buClr>
              <a:buFont typeface="Amatic SC" charset="0"/>
              <a:buNone/>
            </a:pPr>
            <a:r>
              <a:rPr lang="en-US" sz="4200" b="1" smtClean="0">
                <a:solidFill>
                  <a:schemeClr val="accent1"/>
                </a:solidFill>
                <a:latin typeface="Amatic SC" charset="0"/>
                <a:cs typeface="Arial" charset="0"/>
                <a:sym typeface="Amatic SC" charset="0"/>
              </a:rPr>
              <a:t>References:</a:t>
            </a:r>
          </a:p>
        </p:txBody>
      </p:sp>
      <p:sp>
        <p:nvSpPr>
          <p:cNvPr id="134" name="Shape 134"/>
          <p:cNvSpPr txBox="1">
            <a:spLocks noGrp="1"/>
          </p:cNvSpPr>
          <p:nvPr>
            <p:ph type="body" idx="1"/>
          </p:nvPr>
        </p:nvSpPr>
        <p:spPr>
          <a:xfrm>
            <a:off x="311150" y="1076325"/>
            <a:ext cx="8521700" cy="3340100"/>
          </a:xfrm>
        </p:spPr>
        <p:txBody>
          <a:bodyPr>
            <a:noAutofit/>
          </a:bodyPr>
          <a:lstStyle/>
          <a:p>
            <a:pPr marL="0" indent="0" eaLnBrk="1" fontAlgn="auto" hangingPunct="1">
              <a:lnSpc>
                <a:spcPct val="115000"/>
              </a:lnSpc>
              <a:spcAft>
                <a:spcPts val="1600"/>
              </a:spcAft>
              <a:buClr>
                <a:schemeClr val="dk2"/>
              </a:buClr>
              <a:buSzPct val="100000"/>
              <a:buFont typeface="Source Code Pro"/>
              <a:buNone/>
              <a:defRPr/>
            </a:pPr>
            <a:r>
              <a:rPr lang="en" sz="1200">
                <a:latin typeface="Verdana"/>
                <a:ea typeface="Verdana"/>
                <a:cs typeface="Verdana"/>
                <a:sym typeface="Verdana"/>
              </a:rPr>
              <a:t>Beldarrain, Y.  (2006). Distance Education Trends: Integrating new technologies to foster student interaction and collaboration. </a:t>
            </a:r>
            <a:r>
              <a:rPr lang="en" sz="1200" i="1">
                <a:latin typeface="Verdana"/>
                <a:ea typeface="Verdana"/>
                <a:cs typeface="Verdana"/>
                <a:sym typeface="Verdana"/>
              </a:rPr>
              <a:t>Distance Education</a:t>
            </a:r>
            <a:r>
              <a:rPr lang="en" sz="1200">
                <a:latin typeface="Verdana"/>
                <a:ea typeface="Verdana"/>
                <a:cs typeface="Verdana"/>
                <a:sym typeface="Verdana"/>
              </a:rPr>
              <a:t>, 27:2, 139-153.</a:t>
            </a:r>
          </a:p>
          <a:p>
            <a:pPr marL="0" indent="0" eaLnBrk="1" fontAlgn="auto" hangingPunct="1">
              <a:lnSpc>
                <a:spcPct val="115000"/>
              </a:lnSpc>
              <a:spcAft>
                <a:spcPts val="1600"/>
              </a:spcAft>
              <a:buClr>
                <a:schemeClr val="dk2"/>
              </a:buClr>
              <a:buSzPct val="100000"/>
              <a:buFont typeface="Source Code Pro"/>
              <a:buNone/>
              <a:defRPr/>
            </a:pPr>
            <a:r>
              <a:rPr lang="en" sz="1200">
                <a:latin typeface="Verdana"/>
                <a:ea typeface="Verdana"/>
                <a:cs typeface="Verdana"/>
                <a:sym typeface="Verdana"/>
              </a:rPr>
              <a:t>International Association of Distance Learning (2016, July 9). How to Develop a Distance Learning Curriculum.  Retrieved from </a:t>
            </a:r>
            <a:r>
              <a:rPr lang="en" sz="1200" u="sng">
                <a:solidFill>
                  <a:schemeClr val="accent5"/>
                </a:solidFill>
                <a:latin typeface="Verdana"/>
                <a:ea typeface="Verdana"/>
                <a:cs typeface="Verdana"/>
                <a:sym typeface="Verdana"/>
                <a:hlinkClick r:id="rId3"/>
              </a:rPr>
              <a:t>http://www.iadl.org.uk/Article35.htm</a:t>
            </a:r>
            <a:r>
              <a:rPr lang="en" sz="1200">
                <a:latin typeface="Verdana"/>
                <a:ea typeface="Verdana"/>
                <a:cs typeface="Verdana"/>
                <a:sym typeface="Verdana"/>
              </a:rPr>
              <a:t>MacTeer, C. (2011). </a:t>
            </a:r>
            <a:r>
              <a:rPr lang="en" sz="1200" i="1">
                <a:latin typeface="Verdana"/>
                <a:ea typeface="Verdana"/>
                <a:cs typeface="Verdana"/>
                <a:sym typeface="Verdana"/>
              </a:rPr>
              <a:t>Distance Education</a:t>
            </a:r>
            <a:r>
              <a:rPr lang="en" sz="1200">
                <a:latin typeface="Verdana"/>
                <a:ea typeface="Verdana"/>
                <a:cs typeface="Verdana"/>
                <a:sym typeface="Verdana"/>
              </a:rPr>
              <a:t>. n.p.: </a:t>
            </a:r>
          </a:p>
          <a:p>
            <a:pPr marL="0" indent="0" eaLnBrk="1" fontAlgn="auto" hangingPunct="1">
              <a:lnSpc>
                <a:spcPct val="115000"/>
              </a:lnSpc>
              <a:spcAft>
                <a:spcPts val="1600"/>
              </a:spcAft>
              <a:buClr>
                <a:schemeClr val="dk2"/>
              </a:buClr>
              <a:buSzPct val="100000"/>
              <a:buFont typeface="Source Code Pro"/>
              <a:buNone/>
              <a:defRPr/>
            </a:pPr>
            <a:r>
              <a:rPr lang="en" sz="1200">
                <a:latin typeface="Verdana"/>
                <a:ea typeface="Verdana"/>
                <a:cs typeface="Verdana"/>
                <a:sym typeface="Verdana"/>
              </a:rPr>
              <a:t>Radwan, N. M., Senousy, M. B., &amp; Alaa El Din, M. (2014). Current trends and challenges of developing and evaluating learning management systems.International Journal of e-Education, e-Business, e-Management and e-Learning, 4(5), 361. </a:t>
            </a:r>
            <a:r>
              <a:rPr lang="en" sz="1200" u="sng">
                <a:solidFill>
                  <a:srgbClr val="0000FF"/>
                </a:solidFill>
                <a:latin typeface="Verdana"/>
                <a:ea typeface="Verdana"/>
                <a:cs typeface="Verdana"/>
                <a:sym typeface="Verdana"/>
                <a:hlinkClick r:id="rId4"/>
              </a:rPr>
              <a:t>http://www.ijeeee.org/Papers/351-JZ0078.pdf</a:t>
            </a:r>
          </a:p>
          <a:p>
            <a:pPr marL="0" indent="0" eaLnBrk="1" fontAlgn="auto" hangingPunct="1">
              <a:lnSpc>
                <a:spcPct val="115000"/>
              </a:lnSpc>
              <a:spcAft>
                <a:spcPts val="1600"/>
              </a:spcAft>
              <a:buClr>
                <a:schemeClr val="dk2"/>
              </a:buClr>
              <a:buSzPct val="100000"/>
              <a:buFont typeface="Source Code Pro"/>
              <a:buNone/>
              <a:defRPr/>
            </a:pPr>
            <a:r>
              <a:rPr lang="en" sz="1200">
                <a:latin typeface="Verdana"/>
                <a:ea typeface="Verdana"/>
                <a:cs typeface="Verdana"/>
                <a:sym typeface="Verdana"/>
              </a:rPr>
              <a:t>Smyth, R. (2011). Emerging technologies in distance education - by george veletsianos. </a:t>
            </a:r>
            <a:r>
              <a:rPr lang="en" sz="1200" i="1">
                <a:latin typeface="Verdana"/>
                <a:ea typeface="Verdana"/>
                <a:cs typeface="Verdana"/>
                <a:sym typeface="Verdana"/>
              </a:rPr>
              <a:t>British Journal of Educational Technology</a:t>
            </a:r>
            <a:r>
              <a:rPr lang="en" sz="1200">
                <a:latin typeface="Verdana"/>
                <a:ea typeface="Verdana"/>
                <a:cs typeface="Verdana"/>
                <a:sym typeface="Verdana"/>
              </a:rPr>
              <a:t>, </a:t>
            </a:r>
            <a:r>
              <a:rPr lang="en" sz="1200" i="1">
                <a:latin typeface="Verdana"/>
                <a:ea typeface="Verdana"/>
                <a:cs typeface="Verdana"/>
                <a:sym typeface="Verdana"/>
              </a:rPr>
              <a:t>42</a:t>
            </a:r>
            <a:r>
              <a:rPr lang="en" sz="1200">
                <a:latin typeface="Verdana"/>
                <a:ea typeface="Verdana"/>
                <a:cs typeface="Verdana"/>
                <a:sym typeface="Verdana"/>
              </a:rPr>
              <a:t>(4), E86. </a:t>
            </a:r>
          </a:p>
          <a:p>
            <a:pPr marL="0" indent="0" eaLnBrk="1" fontAlgn="auto" hangingPunct="1">
              <a:lnSpc>
                <a:spcPct val="115000"/>
              </a:lnSpc>
              <a:spcAft>
                <a:spcPts val="1600"/>
              </a:spcAft>
              <a:buClr>
                <a:schemeClr val="dk2"/>
              </a:buClr>
              <a:buSzPct val="100000"/>
              <a:buFont typeface="Source Code Pro"/>
              <a:buNone/>
              <a:defRPr/>
            </a:pPr>
            <a:endParaRPr sz="1200">
              <a:latin typeface="Verdana"/>
              <a:ea typeface="Verdana"/>
              <a:cs typeface="Verdana"/>
              <a:sym typeface="Verdana"/>
            </a:endParaRPr>
          </a:p>
          <a:p>
            <a:pPr marL="0" indent="0" eaLnBrk="1" fontAlgn="auto" hangingPunct="1">
              <a:lnSpc>
                <a:spcPct val="115000"/>
              </a:lnSpc>
              <a:spcAft>
                <a:spcPts val="1600"/>
              </a:spcAft>
              <a:buClr>
                <a:schemeClr val="dk2"/>
              </a:buClr>
              <a:buSzPct val="100000"/>
              <a:buFont typeface="Source Code Pro"/>
              <a:buNone/>
              <a:defRPr/>
            </a:pPr>
            <a:endParaRPr sz="1200">
              <a:solidFill>
                <a:srgbClr val="0000FF"/>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
        <p:cNvGrpSpPr/>
        <p:nvPr/>
      </p:nvGrpSpPr>
      <p:grpSpPr>
        <a:xfrm>
          <a:off x="0" y="0"/>
          <a:ext cx="0" cy="0"/>
          <a:chOff x="0" y="0"/>
          <a:chExt cx="0" cy="0"/>
        </a:xfrm>
      </p:grpSpPr>
      <p:sp>
        <p:nvSpPr>
          <p:cNvPr id="16386" name="Shape 64"/>
          <p:cNvSpPr txBox="1">
            <a:spLocks noGrp="1"/>
          </p:cNvSpPr>
          <p:nvPr>
            <p:ph type="title"/>
          </p:nvPr>
        </p:nvSpPr>
        <p:spPr>
          <a:xfrm>
            <a:off x="311150" y="292100"/>
            <a:ext cx="8521700" cy="801688"/>
          </a:xfrm>
        </p:spPr>
        <p:txBody>
          <a:bodyPr/>
          <a:lstStyle/>
          <a:p>
            <a:pPr eaLnBrk="1" hangingPunct="1">
              <a:spcBef>
                <a:spcPct val="0"/>
              </a:spcBef>
              <a:buClr>
                <a:schemeClr val="accent1"/>
              </a:buClr>
              <a:buFont typeface="Amatic SC" charset="0"/>
              <a:buNone/>
            </a:pPr>
            <a:r>
              <a:rPr lang="en-US" sz="4200" b="1" smtClean="0">
                <a:solidFill>
                  <a:schemeClr val="accent1"/>
                </a:solidFill>
                <a:latin typeface="Amatic SC" charset="0"/>
                <a:cs typeface="Arial" charset="0"/>
                <a:sym typeface="Amatic SC" charset="0"/>
              </a:rPr>
              <a:t>What is distance education?</a:t>
            </a:r>
          </a:p>
        </p:txBody>
      </p:sp>
      <p:sp>
        <p:nvSpPr>
          <p:cNvPr id="16387" name="Shape 65"/>
          <p:cNvSpPr txBox="1">
            <a:spLocks noGrp="1"/>
          </p:cNvSpPr>
          <p:nvPr>
            <p:ph type="body" idx="1"/>
          </p:nvPr>
        </p:nvSpPr>
        <p:spPr>
          <a:xfrm>
            <a:off x="82550" y="1076325"/>
            <a:ext cx="8521700" cy="3340100"/>
          </a:xfrm>
        </p:spPr>
        <p:txBody>
          <a:bodyPr/>
          <a:lstStyle/>
          <a:p>
            <a:pPr marL="0" indent="0" eaLnBrk="1" hangingPunct="1">
              <a:lnSpc>
                <a:spcPct val="115000"/>
              </a:lnSpc>
              <a:spcBef>
                <a:spcPct val="0"/>
              </a:spcBef>
              <a:spcAft>
                <a:spcPts val="1600"/>
              </a:spcAft>
              <a:buClr>
                <a:srgbClr val="666666"/>
              </a:buClr>
              <a:buFont typeface="Source Code Pro" pitchFamily="49" charset="0"/>
              <a:buNone/>
            </a:pPr>
            <a:r>
              <a:rPr lang="en-US" sz="1800" smtClean="0">
                <a:latin typeface="Verdana" pitchFamily="34" charset="0"/>
                <a:cs typeface="Arial" charset="0"/>
                <a:sym typeface="Verdana" pitchFamily="34" charset="0"/>
              </a:rPr>
              <a:t>According to MacTeer (2011), distance education means, “ or distance learning, is a field of education that focuses on the pedagogy, technology, and instructional system designs that aim to deliver education to students who are not physically “on site” in a traditional classroom or campus ” (p. i).</a:t>
            </a:r>
          </a:p>
          <a:p>
            <a:pPr marL="0" indent="0" eaLnBrk="1" hangingPunct="1">
              <a:lnSpc>
                <a:spcPct val="115000"/>
              </a:lnSpc>
              <a:spcBef>
                <a:spcPct val="0"/>
              </a:spcBef>
              <a:spcAft>
                <a:spcPts val="1600"/>
              </a:spcAft>
              <a:buClr>
                <a:srgbClr val="666666"/>
              </a:buClr>
              <a:buFont typeface="Source Code Pro" pitchFamily="49" charset="0"/>
              <a:buNone/>
            </a:pPr>
            <a:endParaRPr lang="en-US" sz="1800" smtClean="0">
              <a:solidFill>
                <a:srgbClr val="666666"/>
              </a:solidFill>
              <a:latin typeface="Verdana" pitchFamily="34" charset="0"/>
              <a:cs typeface="Arial" charset="0"/>
              <a:sym typeface="Verdana" pitchFamily="34" charset="0"/>
            </a:endParaRPr>
          </a:p>
          <a:p>
            <a:pPr marL="0" indent="0" eaLnBrk="1" hangingPunct="1">
              <a:lnSpc>
                <a:spcPct val="115000"/>
              </a:lnSpc>
              <a:spcBef>
                <a:spcPct val="0"/>
              </a:spcBef>
              <a:spcAft>
                <a:spcPts val="1600"/>
              </a:spcAft>
              <a:buClr>
                <a:srgbClr val="666666"/>
              </a:buClr>
              <a:buFont typeface="Source Code Pro" pitchFamily="49" charset="0"/>
              <a:buNone/>
            </a:pPr>
            <a:endParaRPr lang="en-US" sz="1800" smtClean="0">
              <a:solidFill>
                <a:srgbClr val="666666"/>
              </a:solidFill>
              <a:latin typeface="Verdana" pitchFamily="34" charset="0"/>
              <a:cs typeface="Arial" charset="0"/>
              <a:sym typeface="Verdana" pitchFamily="34" charset="0"/>
            </a:endParaRPr>
          </a:p>
        </p:txBody>
      </p:sp>
      <p:pic>
        <p:nvPicPr>
          <p:cNvPr id="16388" name="Shape 66" descr="Mobile Web"/>
          <p:cNvPicPr preferRelativeResize="0">
            <a:picLocks noChangeAspect="1" noChangeArrowheads="1"/>
          </p:cNvPicPr>
          <p:nvPr/>
        </p:nvPicPr>
        <p:blipFill>
          <a:blip r:embed="rId3"/>
          <a:srcRect/>
          <a:stretch>
            <a:fillRect/>
          </a:stretch>
        </p:blipFill>
        <p:spPr bwMode="auto">
          <a:xfrm>
            <a:off x="234950" y="3132138"/>
            <a:ext cx="4381500" cy="1714500"/>
          </a:xfrm>
          <a:prstGeom prst="rect">
            <a:avLst/>
          </a:prstGeom>
          <a:noFill/>
          <a:ln w="9525">
            <a:noFill/>
            <a:miter lim="800000"/>
            <a:headEnd/>
            <a:tailEnd/>
          </a:ln>
        </p:spPr>
      </p:pic>
      <p:pic>
        <p:nvPicPr>
          <p:cNvPr id="16389" name="Shape 67" descr="distanceEducation.png"/>
          <p:cNvPicPr preferRelativeResize="0">
            <a:picLocks noChangeAspect="1" noChangeArrowheads="1"/>
          </p:cNvPicPr>
          <p:nvPr/>
        </p:nvPicPr>
        <p:blipFill>
          <a:blip r:embed="rId4"/>
          <a:srcRect/>
          <a:stretch>
            <a:fillRect/>
          </a:stretch>
        </p:blipFill>
        <p:spPr bwMode="auto">
          <a:xfrm>
            <a:off x="5945188" y="3132138"/>
            <a:ext cx="2333625" cy="17145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
        <p:cNvGrpSpPr/>
        <p:nvPr/>
      </p:nvGrpSpPr>
      <p:grpSpPr>
        <a:xfrm>
          <a:off x="0" y="0"/>
          <a:ext cx="0" cy="0"/>
          <a:chOff x="0" y="0"/>
          <a:chExt cx="0" cy="0"/>
        </a:xfrm>
      </p:grpSpPr>
      <p:sp>
        <p:nvSpPr>
          <p:cNvPr id="18434" name="Shape 72"/>
          <p:cNvSpPr txBox="1">
            <a:spLocks noGrp="1"/>
          </p:cNvSpPr>
          <p:nvPr>
            <p:ph type="title"/>
          </p:nvPr>
        </p:nvSpPr>
        <p:spPr>
          <a:xfrm>
            <a:off x="311150" y="292100"/>
            <a:ext cx="8521700" cy="801688"/>
          </a:xfrm>
        </p:spPr>
        <p:txBody>
          <a:bodyPr/>
          <a:lstStyle/>
          <a:p>
            <a:pPr eaLnBrk="1" hangingPunct="1">
              <a:spcBef>
                <a:spcPct val="0"/>
              </a:spcBef>
              <a:buClr>
                <a:schemeClr val="accent1"/>
              </a:buClr>
              <a:buFont typeface="Amatic SC" charset="0"/>
              <a:buNone/>
            </a:pPr>
            <a:r>
              <a:rPr lang="en-US" sz="4200" b="1" smtClean="0">
                <a:solidFill>
                  <a:schemeClr val="accent1"/>
                </a:solidFill>
                <a:latin typeface="Amatic SC" charset="0"/>
                <a:cs typeface="Arial" charset="0"/>
                <a:sym typeface="Amatic SC" charset="0"/>
              </a:rPr>
              <a:t>characteristics</a:t>
            </a:r>
          </a:p>
        </p:txBody>
      </p:sp>
      <p:sp>
        <p:nvSpPr>
          <p:cNvPr id="18435" name="Shape 73"/>
          <p:cNvSpPr txBox="1">
            <a:spLocks noGrp="1"/>
          </p:cNvSpPr>
          <p:nvPr>
            <p:ph type="body" idx="1"/>
          </p:nvPr>
        </p:nvSpPr>
        <p:spPr>
          <a:xfrm>
            <a:off x="311150" y="1228725"/>
            <a:ext cx="5356225" cy="3340100"/>
          </a:xfrm>
        </p:spPr>
        <p:txBody>
          <a:bodyPr/>
          <a:lstStyle/>
          <a:p>
            <a:pPr marL="457200" indent="-228600" eaLnBrk="1" hangingPunct="1">
              <a:lnSpc>
                <a:spcPct val="115000"/>
              </a:lnSpc>
              <a:spcBef>
                <a:spcPct val="0"/>
              </a:spcBef>
              <a:spcAft>
                <a:spcPts val="1600"/>
              </a:spcAft>
              <a:buClr>
                <a:srgbClr val="000000"/>
              </a:buClr>
              <a:buFont typeface="Verdana" pitchFamily="34" charset="0"/>
              <a:buNone/>
            </a:pPr>
            <a:r>
              <a:rPr lang="en-US" sz="1800" smtClean="0">
                <a:latin typeface="Verdana" pitchFamily="34" charset="0"/>
                <a:cs typeface="Arial" charset="0"/>
                <a:sym typeface="Verdana" pitchFamily="34" charset="0"/>
              </a:rPr>
              <a:t>Group work activities to facilitate social interaction such as group projects and discussion boards</a:t>
            </a:r>
          </a:p>
          <a:p>
            <a:pPr marL="457200" indent="-228600" eaLnBrk="1" hangingPunct="1">
              <a:lnSpc>
                <a:spcPct val="115000"/>
              </a:lnSpc>
              <a:spcBef>
                <a:spcPct val="0"/>
              </a:spcBef>
              <a:spcAft>
                <a:spcPts val="1600"/>
              </a:spcAft>
              <a:buClr>
                <a:srgbClr val="000000"/>
              </a:buClr>
              <a:buFont typeface="Verdana" pitchFamily="34" charset="0"/>
              <a:buNone/>
            </a:pPr>
            <a:r>
              <a:rPr lang="en-US" sz="1800" smtClean="0">
                <a:latin typeface="Verdana" pitchFamily="34" charset="0"/>
                <a:cs typeface="Arial" charset="0"/>
                <a:sym typeface="Verdana" pitchFamily="34" charset="0"/>
              </a:rPr>
              <a:t>Learning materials use visual representations such as tables, graphs, and pictures</a:t>
            </a:r>
          </a:p>
          <a:p>
            <a:pPr marL="457200" indent="-228600" eaLnBrk="1" hangingPunct="1">
              <a:lnSpc>
                <a:spcPct val="115000"/>
              </a:lnSpc>
              <a:spcBef>
                <a:spcPct val="0"/>
              </a:spcBef>
              <a:spcAft>
                <a:spcPts val="1600"/>
              </a:spcAft>
              <a:buClr>
                <a:srgbClr val="000000"/>
              </a:buClr>
              <a:buFont typeface="Verdana" pitchFamily="34" charset="0"/>
              <a:buNone/>
            </a:pPr>
            <a:r>
              <a:rPr lang="en-US" sz="1800" smtClean="0">
                <a:latin typeface="Verdana" pitchFamily="34" charset="0"/>
                <a:cs typeface="Arial" charset="0"/>
                <a:sym typeface="Verdana" pitchFamily="34" charset="0"/>
              </a:rPr>
              <a:t>Activities are designed to encourage interactivity</a:t>
            </a:r>
          </a:p>
          <a:p>
            <a:pPr marL="457200" indent="-228600" eaLnBrk="1" hangingPunct="1">
              <a:lnSpc>
                <a:spcPct val="115000"/>
              </a:lnSpc>
              <a:spcBef>
                <a:spcPct val="0"/>
              </a:spcBef>
              <a:spcAft>
                <a:spcPts val="1600"/>
              </a:spcAft>
              <a:buClr>
                <a:srgbClr val="000000"/>
              </a:buClr>
              <a:buFont typeface="Verdana" pitchFamily="34" charset="0"/>
              <a:buNone/>
            </a:pPr>
            <a:r>
              <a:rPr lang="en-US" sz="1800" smtClean="0">
                <a:latin typeface="Verdana" pitchFamily="34" charset="0"/>
                <a:cs typeface="Arial" charset="0"/>
                <a:sym typeface="Verdana" pitchFamily="34" charset="0"/>
              </a:rPr>
              <a:t>Plans in place to address technical problems with multiple ways to communicate with the instructor</a:t>
            </a:r>
          </a:p>
        </p:txBody>
      </p:sp>
      <p:pic>
        <p:nvPicPr>
          <p:cNvPr id="18436" name="Shape 74" descr="Collaboration-Headar.jpg"/>
          <p:cNvPicPr preferRelativeResize="0">
            <a:picLocks noChangeAspect="1" noChangeArrowheads="1"/>
          </p:cNvPicPr>
          <p:nvPr/>
        </p:nvPicPr>
        <p:blipFill>
          <a:blip r:embed="rId3"/>
          <a:srcRect/>
          <a:stretch>
            <a:fillRect/>
          </a:stretch>
        </p:blipFill>
        <p:spPr bwMode="auto">
          <a:xfrm>
            <a:off x="6469063" y="1169988"/>
            <a:ext cx="2363787" cy="1730375"/>
          </a:xfrm>
          <a:prstGeom prst="rect">
            <a:avLst/>
          </a:prstGeom>
          <a:noFill/>
          <a:ln w="9525">
            <a:noFill/>
            <a:miter lim="800000"/>
            <a:headEnd/>
            <a:tailEnd/>
          </a:ln>
        </p:spPr>
      </p:pic>
      <p:pic>
        <p:nvPicPr>
          <p:cNvPr id="18437" name="Shape 75" descr="Screenshot 2016-07-10 16.58.05.png"/>
          <p:cNvPicPr preferRelativeResize="0">
            <a:picLocks noChangeAspect="1" noChangeArrowheads="1"/>
          </p:cNvPicPr>
          <p:nvPr/>
        </p:nvPicPr>
        <p:blipFill>
          <a:blip r:embed="rId4"/>
          <a:srcRect/>
          <a:stretch>
            <a:fillRect/>
          </a:stretch>
        </p:blipFill>
        <p:spPr bwMode="auto">
          <a:xfrm>
            <a:off x="6069013" y="2116138"/>
            <a:ext cx="2195512" cy="1730375"/>
          </a:xfrm>
          <a:prstGeom prst="rect">
            <a:avLst/>
          </a:prstGeom>
          <a:noFill/>
          <a:ln w="9525">
            <a:noFill/>
            <a:miter lim="800000"/>
            <a:headEnd/>
            <a:tailEnd/>
          </a:ln>
        </p:spPr>
      </p:pic>
      <p:pic>
        <p:nvPicPr>
          <p:cNvPr id="18438" name="Shape 76" descr="... MSc eLearning: Essay ..."/>
          <p:cNvPicPr preferRelativeResize="0">
            <a:picLocks noChangeAspect="1" noChangeArrowheads="1"/>
          </p:cNvPicPr>
          <p:nvPr/>
        </p:nvPicPr>
        <p:blipFill>
          <a:blip r:embed="rId5"/>
          <a:srcRect/>
          <a:stretch>
            <a:fillRect/>
          </a:stretch>
        </p:blipFill>
        <p:spPr bwMode="auto">
          <a:xfrm>
            <a:off x="5634038" y="3197225"/>
            <a:ext cx="2197100" cy="1295400"/>
          </a:xfrm>
          <a:prstGeom prst="rect">
            <a:avLst/>
          </a:prstGeom>
          <a:noFill/>
          <a:ln w="9525">
            <a:noFill/>
            <a:miter lim="800000"/>
            <a:headEnd/>
            <a:tailEnd/>
          </a:ln>
        </p:spPr>
      </p:pic>
      <p:pic>
        <p:nvPicPr>
          <p:cNvPr id="18439" name="Shape 77" descr="yellow-construction-sign-hi.png"/>
          <p:cNvPicPr preferRelativeResize="0">
            <a:picLocks noChangeAspect="1" noChangeArrowheads="1"/>
          </p:cNvPicPr>
          <p:nvPr/>
        </p:nvPicPr>
        <p:blipFill>
          <a:blip r:embed="rId6"/>
          <a:srcRect/>
          <a:stretch>
            <a:fillRect/>
          </a:stretch>
        </p:blipFill>
        <p:spPr bwMode="auto">
          <a:xfrm>
            <a:off x="8048625" y="292100"/>
            <a:ext cx="784225" cy="784225"/>
          </a:xfrm>
          <a:prstGeom prst="rect">
            <a:avLst/>
          </a:prstGeom>
          <a:noFill/>
          <a:ln w="9525">
            <a:noFill/>
            <a:miter lim="800000"/>
            <a:headEnd/>
            <a:tailEnd/>
          </a:ln>
        </p:spPr>
      </p:pic>
      <p:sp>
        <p:nvSpPr>
          <p:cNvPr id="18440" name="Shape 78"/>
          <p:cNvSpPr txBox="1">
            <a:spLocks noChangeArrowheads="1"/>
          </p:cNvSpPr>
          <p:nvPr/>
        </p:nvSpPr>
        <p:spPr bwMode="auto">
          <a:xfrm>
            <a:off x="8048625" y="292100"/>
            <a:ext cx="784225" cy="784225"/>
          </a:xfrm>
          <a:prstGeom prst="rect">
            <a:avLst/>
          </a:prstGeom>
          <a:noFill/>
          <a:ln w="9525">
            <a:noFill/>
            <a:miter lim="800000"/>
            <a:headEnd/>
            <a:tailEnd/>
          </a:ln>
        </p:spPr>
        <p:txBody>
          <a:bodyPr lIns="91425" tIns="91425" rIns="91425" bIns="91425" anchor="ctr"/>
          <a:lstStyle/>
          <a:p>
            <a:pPr algn="ctr"/>
            <a:r>
              <a:rPr lang="en-US" sz="360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
        <p:cNvGrpSpPr/>
        <p:nvPr/>
      </p:nvGrpSpPr>
      <p:grpSpPr>
        <a:xfrm>
          <a:off x="0" y="0"/>
          <a:ext cx="0" cy="0"/>
          <a:chOff x="0" y="0"/>
          <a:chExt cx="0" cy="0"/>
        </a:xfrm>
      </p:grpSpPr>
      <p:pic>
        <p:nvPicPr>
          <p:cNvPr id="20482" name="Shape 83" descr="http://detools.wikispaces.com/file/view/detools.jpg/149759897/detools.jpg"/>
          <p:cNvPicPr preferRelativeResize="0">
            <a:picLocks noChangeAspect="1" noChangeArrowheads="1"/>
          </p:cNvPicPr>
          <p:nvPr/>
        </p:nvPicPr>
        <p:blipFill>
          <a:blip r:embed="rId3"/>
          <a:srcRect/>
          <a:stretch>
            <a:fillRect/>
          </a:stretch>
        </p:blipFill>
        <p:spPr bwMode="auto">
          <a:xfrm>
            <a:off x="1144588" y="141288"/>
            <a:ext cx="6854825" cy="4860925"/>
          </a:xfrm>
          <a:prstGeom prst="rect">
            <a:avLst/>
          </a:prstGeom>
          <a:noFill/>
          <a:ln w="9525">
            <a:noFill/>
            <a:miter lim="800000"/>
            <a:headEnd/>
            <a:tailEnd/>
          </a:ln>
        </p:spPr>
      </p:pic>
      <p:sp>
        <p:nvSpPr>
          <p:cNvPr id="20483" name="Shape 84"/>
          <p:cNvSpPr txBox="1">
            <a:spLocks noChangeArrowheads="1"/>
          </p:cNvSpPr>
          <p:nvPr/>
        </p:nvSpPr>
        <p:spPr bwMode="auto">
          <a:xfrm>
            <a:off x="2149475" y="4926013"/>
            <a:ext cx="4845050" cy="211137"/>
          </a:xfrm>
          <a:prstGeom prst="rect">
            <a:avLst/>
          </a:prstGeom>
          <a:noFill/>
          <a:ln w="9525">
            <a:noFill/>
            <a:miter lim="800000"/>
            <a:headEnd/>
            <a:tailEnd/>
          </a:ln>
        </p:spPr>
        <p:txBody>
          <a:bodyPr lIns="91425" tIns="91425" rIns="91425" bIns="91425" anchor="ctr"/>
          <a:lstStyle/>
          <a:p>
            <a:pPr algn="ctr">
              <a:lnSpc>
                <a:spcPct val="115000"/>
              </a:lnSpc>
              <a:spcAft>
                <a:spcPts val="1600"/>
              </a:spcAft>
            </a:pPr>
            <a:r>
              <a:rPr lang="en-US" sz="800" u="sng">
                <a:latin typeface="Source Code Pro" pitchFamily="49" charset="0"/>
                <a:sym typeface="Source Code Pro" pitchFamily="49" charset="0"/>
                <a:hlinkClick r:id="rId4"/>
              </a:rPr>
              <a:t>http://detools.wikispaces.com/file/view/detools.jpg/149759897/detools.jpg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
        <p:cNvGrpSpPr/>
        <p:nvPr/>
      </p:nvGrpSpPr>
      <p:grpSpPr>
        <a:xfrm>
          <a:off x="0" y="0"/>
          <a:ext cx="0" cy="0"/>
          <a:chOff x="0" y="0"/>
          <a:chExt cx="0" cy="0"/>
        </a:xfrm>
      </p:grpSpPr>
      <p:sp>
        <p:nvSpPr>
          <p:cNvPr id="22530" name="Shape 89"/>
          <p:cNvSpPr txBox="1">
            <a:spLocks noGrp="1"/>
          </p:cNvSpPr>
          <p:nvPr>
            <p:ph type="title"/>
          </p:nvPr>
        </p:nvSpPr>
        <p:spPr>
          <a:xfrm>
            <a:off x="311150" y="292100"/>
            <a:ext cx="8521700" cy="801688"/>
          </a:xfrm>
        </p:spPr>
        <p:txBody>
          <a:bodyPr/>
          <a:lstStyle/>
          <a:p>
            <a:pPr eaLnBrk="1" hangingPunct="1">
              <a:spcBef>
                <a:spcPct val="0"/>
              </a:spcBef>
              <a:buClr>
                <a:schemeClr val="accent1"/>
              </a:buClr>
              <a:buFont typeface="Amatic SC" charset="0"/>
              <a:buNone/>
            </a:pPr>
            <a:r>
              <a:rPr lang="en-US" sz="4200" b="1" smtClean="0">
                <a:solidFill>
                  <a:schemeClr val="accent1"/>
                </a:solidFill>
                <a:latin typeface="Amatic SC" charset="0"/>
                <a:cs typeface="Arial" charset="0"/>
                <a:sym typeface="Amatic SC" charset="0"/>
              </a:rPr>
              <a:t>misconceptions</a:t>
            </a:r>
          </a:p>
        </p:txBody>
      </p:sp>
      <p:sp>
        <p:nvSpPr>
          <p:cNvPr id="22531" name="Shape 90"/>
          <p:cNvSpPr txBox="1">
            <a:spLocks noGrp="1"/>
          </p:cNvSpPr>
          <p:nvPr>
            <p:ph type="body" idx="1"/>
          </p:nvPr>
        </p:nvSpPr>
        <p:spPr>
          <a:xfrm>
            <a:off x="311150" y="1228725"/>
            <a:ext cx="4760913" cy="3340100"/>
          </a:xfrm>
        </p:spPr>
        <p:txBody>
          <a:bodyPr/>
          <a:lstStyle/>
          <a:p>
            <a:pPr marL="457200" indent="-228600" eaLnBrk="1" hangingPunct="1">
              <a:lnSpc>
                <a:spcPct val="115000"/>
              </a:lnSpc>
              <a:spcBef>
                <a:spcPct val="0"/>
              </a:spcBef>
              <a:spcAft>
                <a:spcPts val="1600"/>
              </a:spcAft>
              <a:buClr>
                <a:srgbClr val="000000"/>
              </a:buClr>
              <a:buFont typeface="Verdana" pitchFamily="34" charset="0"/>
              <a:buAutoNum type="arabicPeriod"/>
            </a:pPr>
            <a:r>
              <a:rPr lang="en-US" sz="1800" smtClean="0">
                <a:latin typeface="Verdana" pitchFamily="34" charset="0"/>
                <a:cs typeface="Arial" charset="0"/>
                <a:sym typeface="Verdana" pitchFamily="34" charset="0"/>
              </a:rPr>
              <a:t>Online classes are easier.</a:t>
            </a:r>
          </a:p>
          <a:p>
            <a:pPr marL="457200" indent="-228600" eaLnBrk="1" hangingPunct="1">
              <a:lnSpc>
                <a:spcPct val="115000"/>
              </a:lnSpc>
              <a:spcBef>
                <a:spcPct val="0"/>
              </a:spcBef>
              <a:spcAft>
                <a:spcPts val="1600"/>
              </a:spcAft>
              <a:buClr>
                <a:srgbClr val="000000"/>
              </a:buClr>
              <a:buFont typeface="Verdana" pitchFamily="34" charset="0"/>
              <a:buAutoNum type="arabicPeriod"/>
            </a:pPr>
            <a:r>
              <a:rPr lang="en-US" sz="1800" smtClean="0">
                <a:latin typeface="Verdana" pitchFamily="34" charset="0"/>
                <a:cs typeface="Arial" charset="0"/>
                <a:sym typeface="Verdana" pitchFamily="34" charset="0"/>
              </a:rPr>
              <a:t>Online classes take less time.</a:t>
            </a:r>
          </a:p>
          <a:p>
            <a:pPr marL="457200" indent="-228600" eaLnBrk="1" hangingPunct="1">
              <a:lnSpc>
                <a:spcPct val="115000"/>
              </a:lnSpc>
              <a:spcBef>
                <a:spcPct val="0"/>
              </a:spcBef>
              <a:spcAft>
                <a:spcPts val="1600"/>
              </a:spcAft>
              <a:buClr>
                <a:srgbClr val="000000"/>
              </a:buClr>
              <a:buFont typeface="Verdana" pitchFamily="34" charset="0"/>
              <a:buAutoNum type="arabicPeriod"/>
            </a:pPr>
            <a:r>
              <a:rPr lang="en-US" sz="1800" smtClean="0">
                <a:latin typeface="Verdana" pitchFamily="34" charset="0"/>
                <a:cs typeface="Arial" charset="0"/>
                <a:sym typeface="Verdana" pitchFamily="34" charset="0"/>
              </a:rPr>
              <a:t>Work entirely at your own pace.</a:t>
            </a:r>
          </a:p>
          <a:p>
            <a:pPr marL="457200" indent="-228600" eaLnBrk="1" hangingPunct="1">
              <a:lnSpc>
                <a:spcPct val="115000"/>
              </a:lnSpc>
              <a:spcBef>
                <a:spcPct val="0"/>
              </a:spcBef>
              <a:spcAft>
                <a:spcPts val="1600"/>
              </a:spcAft>
              <a:buClr>
                <a:srgbClr val="000000"/>
              </a:buClr>
              <a:buFont typeface="Verdana" pitchFamily="34" charset="0"/>
              <a:buAutoNum type="arabicPeriod"/>
            </a:pPr>
            <a:r>
              <a:rPr lang="en-US" sz="1800" smtClean="0">
                <a:latin typeface="Verdana" pitchFamily="34" charset="0"/>
                <a:cs typeface="Arial" charset="0"/>
                <a:sym typeface="Verdana" pitchFamily="34" charset="0"/>
              </a:rPr>
              <a:t>You won’t get to know other students.</a:t>
            </a:r>
          </a:p>
          <a:p>
            <a:pPr marL="457200" indent="-228600" eaLnBrk="1" hangingPunct="1">
              <a:lnSpc>
                <a:spcPct val="115000"/>
              </a:lnSpc>
              <a:spcBef>
                <a:spcPct val="0"/>
              </a:spcBef>
              <a:spcAft>
                <a:spcPts val="1600"/>
              </a:spcAft>
              <a:buClr>
                <a:srgbClr val="000000"/>
              </a:buClr>
              <a:buFont typeface="Verdana" pitchFamily="34" charset="0"/>
              <a:buAutoNum type="arabicPeriod"/>
            </a:pPr>
            <a:r>
              <a:rPr lang="en-US" sz="1800" smtClean="0">
                <a:latin typeface="Verdana" pitchFamily="34" charset="0"/>
                <a:cs typeface="Arial" charset="0"/>
                <a:sym typeface="Verdana" pitchFamily="34" charset="0"/>
              </a:rPr>
              <a:t>You won’t get attention from the teacher.</a:t>
            </a:r>
          </a:p>
          <a:p>
            <a:pPr marL="457200" indent="-228600" eaLnBrk="1" hangingPunct="1">
              <a:lnSpc>
                <a:spcPct val="115000"/>
              </a:lnSpc>
              <a:spcBef>
                <a:spcPct val="0"/>
              </a:spcBef>
              <a:spcAft>
                <a:spcPts val="1600"/>
              </a:spcAft>
              <a:buClr>
                <a:srgbClr val="000000"/>
              </a:buClr>
              <a:buFont typeface="Verdana" pitchFamily="34" charset="0"/>
              <a:buAutoNum type="arabicPeriod"/>
            </a:pPr>
            <a:r>
              <a:rPr lang="en-US" sz="1800" smtClean="0">
                <a:latin typeface="Verdana" pitchFamily="34" charset="0"/>
                <a:cs typeface="Arial" charset="0"/>
                <a:sym typeface="Verdana" pitchFamily="34" charset="0"/>
              </a:rPr>
              <a:t>You won’t learn as much online.</a:t>
            </a:r>
          </a:p>
          <a:p>
            <a:pPr marL="457200" indent="-228600" eaLnBrk="1" hangingPunct="1">
              <a:lnSpc>
                <a:spcPct val="115000"/>
              </a:lnSpc>
              <a:spcBef>
                <a:spcPct val="0"/>
              </a:spcBef>
              <a:spcAft>
                <a:spcPts val="1600"/>
              </a:spcAft>
              <a:buClr>
                <a:srgbClr val="000000"/>
              </a:buClr>
              <a:buFont typeface="Verdana" pitchFamily="34" charset="0"/>
              <a:buAutoNum type="arabicPeriod"/>
            </a:pPr>
            <a:r>
              <a:rPr lang="en-US" sz="1800" smtClean="0">
                <a:latin typeface="Verdana" pitchFamily="34" charset="0"/>
                <a:cs typeface="Arial" charset="0"/>
                <a:sym typeface="Verdana" pitchFamily="34" charset="0"/>
              </a:rPr>
              <a:t>Online degrees don’t carry the respect of “traditional” degrees.</a:t>
            </a:r>
          </a:p>
        </p:txBody>
      </p:sp>
      <p:sp>
        <p:nvSpPr>
          <p:cNvPr id="22532" name="Shape 91" descr="This video discusses the 7 common misconceptions students have about distance learning.">
            <a:hlinkClick r:id="rId3"/>
          </p:cNvPr>
          <p:cNvSpPr>
            <a:spLocks noChangeArrowheads="1"/>
          </p:cNvSpPr>
          <p:nvPr/>
        </p:nvSpPr>
        <p:spPr bwMode="auto">
          <a:xfrm>
            <a:off x="5146675" y="1611313"/>
            <a:ext cx="3433763" cy="2574925"/>
          </a:xfrm>
          <a:prstGeom prst="rect">
            <a:avLst/>
          </a:prstGeom>
          <a:blipFill dpi="0" rotWithShape="1">
            <a:blip r:embed="rId4"/>
            <a:srcRect/>
            <a:stretch>
              <a:fillRect/>
            </a:stretch>
          </a:blipFill>
          <a:ln w="9525">
            <a:noFill/>
            <a:miter lim="800000"/>
            <a:headEnd/>
            <a:tailEnd/>
          </a:ln>
        </p:spPr>
        <p:txBody>
          <a:bodyPr/>
          <a:lstStyle/>
          <a:p>
            <a:endParaRPr lang="en-US"/>
          </a:p>
        </p:txBody>
      </p:sp>
      <p:sp>
        <p:nvSpPr>
          <p:cNvPr id="22533" name="Shape 92"/>
          <p:cNvSpPr txBox="1">
            <a:spLocks noChangeArrowheads="1"/>
          </p:cNvSpPr>
          <p:nvPr/>
        </p:nvSpPr>
        <p:spPr bwMode="auto">
          <a:xfrm>
            <a:off x="5072063" y="4117975"/>
            <a:ext cx="3435350" cy="252413"/>
          </a:xfrm>
          <a:prstGeom prst="rect">
            <a:avLst/>
          </a:prstGeom>
          <a:noFill/>
          <a:ln w="9525">
            <a:noFill/>
            <a:miter lim="800000"/>
            <a:headEnd/>
            <a:tailEnd/>
          </a:ln>
        </p:spPr>
        <p:txBody>
          <a:bodyPr lIns="91425" tIns="91425" rIns="91425" bIns="91425"/>
          <a:lstStyle/>
          <a:p>
            <a:pPr algn="ctr"/>
            <a:r>
              <a:rPr lang="en-US" sz="700"/>
              <a:t>https://youtu.be/3K_JoBkxVI0</a:t>
            </a:r>
          </a:p>
        </p:txBody>
      </p:sp>
      <p:pic>
        <p:nvPicPr>
          <p:cNvPr id="22534" name="Shape 93" descr="yellow-construction-sign-hi.png"/>
          <p:cNvPicPr preferRelativeResize="0">
            <a:picLocks noChangeAspect="1" noChangeArrowheads="1"/>
          </p:cNvPicPr>
          <p:nvPr/>
        </p:nvPicPr>
        <p:blipFill>
          <a:blip r:embed="rId5"/>
          <a:srcRect/>
          <a:stretch>
            <a:fillRect/>
          </a:stretch>
        </p:blipFill>
        <p:spPr bwMode="auto">
          <a:xfrm>
            <a:off x="8048625" y="292100"/>
            <a:ext cx="784225" cy="784225"/>
          </a:xfrm>
          <a:prstGeom prst="rect">
            <a:avLst/>
          </a:prstGeom>
          <a:noFill/>
          <a:ln w="9525">
            <a:noFill/>
            <a:miter lim="800000"/>
            <a:headEnd/>
            <a:tailEnd/>
          </a:ln>
        </p:spPr>
      </p:pic>
      <p:sp>
        <p:nvSpPr>
          <p:cNvPr id="22535" name="Shape 94"/>
          <p:cNvSpPr txBox="1">
            <a:spLocks noChangeArrowheads="1"/>
          </p:cNvSpPr>
          <p:nvPr/>
        </p:nvSpPr>
        <p:spPr bwMode="auto">
          <a:xfrm>
            <a:off x="8048625" y="292100"/>
            <a:ext cx="784225" cy="784225"/>
          </a:xfrm>
          <a:prstGeom prst="rect">
            <a:avLst/>
          </a:prstGeom>
          <a:noFill/>
          <a:ln w="9525">
            <a:noFill/>
            <a:miter lim="800000"/>
            <a:headEnd/>
            <a:tailEnd/>
          </a:ln>
        </p:spPr>
        <p:txBody>
          <a:bodyPr lIns="91425" tIns="91425" rIns="91425" bIns="91425" anchor="ctr"/>
          <a:lstStyle/>
          <a:p>
            <a:pPr algn="ctr"/>
            <a:r>
              <a:rPr lang="en-US" sz="3600"/>
              <a:t>X</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
        <p:cNvGrpSpPr/>
        <p:nvPr/>
      </p:nvGrpSpPr>
      <p:grpSpPr>
        <a:xfrm>
          <a:off x="0" y="0"/>
          <a:ext cx="0" cy="0"/>
          <a:chOff x="0" y="0"/>
          <a:chExt cx="0" cy="0"/>
        </a:xfrm>
      </p:grpSpPr>
      <p:sp>
        <p:nvSpPr>
          <p:cNvPr id="24578" name="Shape 99"/>
          <p:cNvSpPr txBox="1">
            <a:spLocks noGrp="1"/>
          </p:cNvSpPr>
          <p:nvPr>
            <p:ph type="title"/>
          </p:nvPr>
        </p:nvSpPr>
        <p:spPr>
          <a:xfrm>
            <a:off x="311150" y="292100"/>
            <a:ext cx="8521700" cy="801688"/>
          </a:xfrm>
        </p:spPr>
        <p:txBody>
          <a:bodyPr/>
          <a:lstStyle/>
          <a:p>
            <a:pPr eaLnBrk="1" hangingPunct="1">
              <a:spcBef>
                <a:spcPct val="0"/>
              </a:spcBef>
              <a:buClr>
                <a:schemeClr val="accent1"/>
              </a:buClr>
              <a:buFont typeface="Amatic SC" charset="0"/>
              <a:buNone/>
            </a:pPr>
            <a:r>
              <a:rPr lang="en-US" sz="4200" b="1" smtClean="0">
                <a:solidFill>
                  <a:schemeClr val="accent1"/>
                </a:solidFill>
                <a:latin typeface="Amatic SC" charset="0"/>
                <a:cs typeface="Arial" charset="0"/>
                <a:sym typeface="Amatic SC" charset="0"/>
              </a:rPr>
              <a:t>Issues</a:t>
            </a:r>
          </a:p>
        </p:txBody>
      </p:sp>
      <p:sp>
        <p:nvSpPr>
          <p:cNvPr id="100" name="Shape 100"/>
          <p:cNvSpPr txBox="1">
            <a:spLocks noGrp="1"/>
          </p:cNvSpPr>
          <p:nvPr>
            <p:ph type="body" idx="1"/>
          </p:nvPr>
        </p:nvSpPr>
        <p:spPr>
          <a:xfrm>
            <a:off x="311150" y="1093788"/>
            <a:ext cx="5086350" cy="3475037"/>
          </a:xfrm>
        </p:spPr>
        <p:txBody>
          <a:bodyPr>
            <a:noAutofit/>
          </a:bodyPr>
          <a:lstStyle/>
          <a:p>
            <a:pPr marL="0" indent="0" eaLnBrk="1" fontAlgn="auto" hangingPunct="1">
              <a:spcAft>
                <a:spcPts val="1600"/>
              </a:spcAft>
              <a:buClr>
                <a:schemeClr val="dk2"/>
              </a:buClr>
              <a:buFont typeface="Source Code Pro"/>
              <a:buNone/>
              <a:defRPr/>
            </a:pPr>
            <a:r>
              <a:rPr lang="en" sz="1600">
                <a:latin typeface="Verdana"/>
                <a:ea typeface="Verdana"/>
                <a:cs typeface="Verdana"/>
                <a:sym typeface="Verdana"/>
              </a:rPr>
              <a:t>According to Beldarrain, when conducting a distance learning experience as a teacher/professor:</a:t>
            </a:r>
          </a:p>
          <a:p>
            <a:pPr marL="457200" indent="-330200" eaLnBrk="1" fontAlgn="auto" hangingPunct="1">
              <a:spcAft>
                <a:spcPts val="1600"/>
              </a:spcAft>
              <a:buClr>
                <a:srgbClr val="000000"/>
              </a:buClr>
              <a:buFont typeface="Verdana"/>
              <a:buNone/>
              <a:defRPr/>
            </a:pPr>
            <a:r>
              <a:rPr lang="en" sz="1600">
                <a:latin typeface="Verdana"/>
                <a:ea typeface="Verdana"/>
                <a:cs typeface="Verdana"/>
                <a:sym typeface="Verdana"/>
              </a:rPr>
              <a:t>Need to give constant feedback</a:t>
            </a:r>
          </a:p>
          <a:p>
            <a:pPr marL="457200" indent="-330200" eaLnBrk="1" fontAlgn="auto" hangingPunct="1">
              <a:spcAft>
                <a:spcPts val="1600"/>
              </a:spcAft>
              <a:buClr>
                <a:srgbClr val="000000"/>
              </a:buClr>
              <a:buFont typeface="Verdana"/>
              <a:buNone/>
              <a:defRPr/>
            </a:pPr>
            <a:r>
              <a:rPr lang="en" sz="1600">
                <a:latin typeface="Verdana"/>
                <a:ea typeface="Verdana"/>
                <a:cs typeface="Verdana"/>
                <a:sym typeface="Verdana"/>
              </a:rPr>
              <a:t>Familiarity with technology and online tools</a:t>
            </a:r>
          </a:p>
          <a:p>
            <a:pPr marL="457200" indent="-330200" eaLnBrk="1" fontAlgn="auto" hangingPunct="1">
              <a:spcAft>
                <a:spcPts val="1600"/>
              </a:spcAft>
              <a:buClr>
                <a:srgbClr val="000000"/>
              </a:buClr>
              <a:buFont typeface="Verdana"/>
              <a:buNone/>
              <a:defRPr/>
            </a:pPr>
            <a:r>
              <a:rPr lang="en" sz="1600">
                <a:latin typeface="Verdana"/>
                <a:ea typeface="Verdana"/>
                <a:cs typeface="Verdana"/>
                <a:sym typeface="Verdana"/>
              </a:rPr>
              <a:t>Rethink pedagogical practices and instructional design</a:t>
            </a:r>
          </a:p>
          <a:p>
            <a:pPr marL="457200" indent="-330200" eaLnBrk="1" fontAlgn="auto" hangingPunct="1">
              <a:spcAft>
                <a:spcPts val="1600"/>
              </a:spcAft>
              <a:buClr>
                <a:srgbClr val="000000"/>
              </a:buClr>
              <a:buFont typeface="Verdana"/>
              <a:buNone/>
              <a:defRPr/>
            </a:pPr>
            <a:r>
              <a:rPr lang="en" sz="1600">
                <a:latin typeface="Verdana"/>
                <a:ea typeface="Verdana"/>
                <a:cs typeface="Verdana"/>
                <a:sym typeface="Verdana"/>
              </a:rPr>
              <a:t>Provide flexible learning opportunities for ALL learners</a:t>
            </a:r>
          </a:p>
          <a:p>
            <a:pPr marL="457200" indent="-330200" eaLnBrk="1" fontAlgn="auto" hangingPunct="1">
              <a:spcAft>
                <a:spcPts val="1600"/>
              </a:spcAft>
              <a:buClr>
                <a:srgbClr val="000000"/>
              </a:buClr>
              <a:buFont typeface="Verdana"/>
              <a:buNone/>
              <a:defRPr/>
            </a:pPr>
            <a:r>
              <a:rPr lang="en" sz="1600">
                <a:latin typeface="Verdana"/>
                <a:ea typeface="Verdana"/>
                <a:cs typeface="Verdana"/>
                <a:sym typeface="Verdana"/>
              </a:rPr>
              <a:t>Think how to present information</a:t>
            </a:r>
          </a:p>
          <a:p>
            <a:pPr marL="457200" indent="-330200" eaLnBrk="1" fontAlgn="auto" hangingPunct="1">
              <a:spcAft>
                <a:spcPts val="1600"/>
              </a:spcAft>
              <a:buClr>
                <a:srgbClr val="000000"/>
              </a:buClr>
              <a:buFont typeface="Verdana"/>
              <a:buNone/>
              <a:defRPr/>
            </a:pPr>
            <a:r>
              <a:rPr lang="en" sz="1600">
                <a:latin typeface="Verdana"/>
                <a:ea typeface="Verdana"/>
                <a:cs typeface="Verdana"/>
                <a:sym typeface="Verdana"/>
              </a:rPr>
              <a:t>Teachers need to keep lessons, activities, and links up to date</a:t>
            </a:r>
          </a:p>
          <a:p>
            <a:pPr marL="0" indent="0" eaLnBrk="1" fontAlgn="auto" hangingPunct="1">
              <a:lnSpc>
                <a:spcPct val="115000"/>
              </a:lnSpc>
              <a:spcAft>
                <a:spcPts val="1600"/>
              </a:spcAft>
              <a:buClr>
                <a:schemeClr val="dk2"/>
              </a:buClr>
              <a:buFont typeface="Source Code Pro"/>
              <a:buNone/>
              <a:defRPr/>
            </a:pPr>
            <a:endParaRPr sz="1600">
              <a:solidFill>
                <a:srgbClr val="434343"/>
              </a:solidFill>
              <a:latin typeface="Source Code Pro"/>
              <a:ea typeface="Source Code Pro"/>
              <a:cs typeface="Source Code Pro"/>
              <a:sym typeface="Source Code Pro"/>
            </a:endParaRPr>
          </a:p>
        </p:txBody>
      </p:sp>
      <p:grpSp>
        <p:nvGrpSpPr>
          <p:cNvPr id="24580" name="Shape 101"/>
          <p:cNvGrpSpPr>
            <a:grpSpLocks/>
          </p:cNvGrpSpPr>
          <p:nvPr/>
        </p:nvGrpSpPr>
        <p:grpSpPr bwMode="auto">
          <a:xfrm>
            <a:off x="8048625" y="292100"/>
            <a:ext cx="784225" cy="784225"/>
            <a:chOff x="8048874" y="292850"/>
            <a:chExt cx="783424" cy="783424"/>
          </a:xfrm>
        </p:grpSpPr>
        <p:pic>
          <p:nvPicPr>
            <p:cNvPr id="24582" name="Shape 102" descr="yellow-construction-sign-hi.png"/>
            <p:cNvPicPr preferRelativeResize="0">
              <a:picLocks noChangeAspect="1" noChangeArrowheads="1"/>
            </p:cNvPicPr>
            <p:nvPr/>
          </p:nvPicPr>
          <p:blipFill>
            <a:blip r:embed="rId3"/>
            <a:srcRect/>
            <a:stretch>
              <a:fillRect/>
            </a:stretch>
          </p:blipFill>
          <p:spPr bwMode="auto">
            <a:xfrm>
              <a:off x="8048874" y="292850"/>
              <a:ext cx="783424" cy="783424"/>
            </a:xfrm>
            <a:prstGeom prst="rect">
              <a:avLst/>
            </a:prstGeom>
            <a:noFill/>
            <a:ln w="9525">
              <a:noFill/>
              <a:miter lim="800000"/>
              <a:headEnd/>
              <a:tailEnd/>
            </a:ln>
          </p:spPr>
        </p:pic>
        <p:sp>
          <p:nvSpPr>
            <p:cNvPr id="24583" name="Shape 103"/>
            <p:cNvSpPr txBox="1">
              <a:spLocks noChangeArrowheads="1"/>
            </p:cNvSpPr>
            <p:nvPr/>
          </p:nvSpPr>
          <p:spPr bwMode="auto">
            <a:xfrm>
              <a:off x="8048950" y="292850"/>
              <a:ext cx="783300" cy="783300"/>
            </a:xfrm>
            <a:prstGeom prst="rect">
              <a:avLst/>
            </a:prstGeom>
            <a:noFill/>
            <a:ln w="9525">
              <a:noFill/>
              <a:miter lim="800000"/>
              <a:headEnd/>
              <a:tailEnd/>
            </a:ln>
          </p:spPr>
          <p:txBody>
            <a:bodyPr lIns="91425" tIns="91425" rIns="91425" bIns="91425" anchor="ctr"/>
            <a:lstStyle/>
            <a:p>
              <a:pPr algn="ctr"/>
              <a:r>
                <a:rPr lang="en-US" sz="3600"/>
                <a:t>!</a:t>
              </a:r>
            </a:p>
          </p:txBody>
        </p:sp>
      </p:grpSp>
      <p:pic>
        <p:nvPicPr>
          <p:cNvPr id="24581" name="Shape 104" descr="geography-teacher-4.jpg"/>
          <p:cNvPicPr preferRelativeResize="0">
            <a:picLocks noChangeAspect="1" noChangeArrowheads="1"/>
          </p:cNvPicPr>
          <p:nvPr/>
        </p:nvPicPr>
        <p:blipFill>
          <a:blip r:embed="rId4"/>
          <a:srcRect/>
          <a:stretch>
            <a:fillRect/>
          </a:stretch>
        </p:blipFill>
        <p:spPr bwMode="auto">
          <a:xfrm>
            <a:off x="5397500" y="1685925"/>
            <a:ext cx="3435350" cy="22907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
        <p:cNvGrpSpPr/>
        <p:nvPr/>
      </p:nvGrpSpPr>
      <p:grpSpPr>
        <a:xfrm>
          <a:off x="0" y="0"/>
          <a:ext cx="0" cy="0"/>
          <a:chOff x="0" y="0"/>
          <a:chExt cx="0" cy="0"/>
        </a:xfrm>
      </p:grpSpPr>
      <p:sp>
        <p:nvSpPr>
          <p:cNvPr id="26626" name="Shape 109"/>
          <p:cNvSpPr txBox="1">
            <a:spLocks noGrp="1"/>
          </p:cNvSpPr>
          <p:nvPr>
            <p:ph type="title"/>
          </p:nvPr>
        </p:nvSpPr>
        <p:spPr>
          <a:xfrm>
            <a:off x="311150" y="292100"/>
            <a:ext cx="8521700" cy="801688"/>
          </a:xfrm>
        </p:spPr>
        <p:txBody>
          <a:bodyPr/>
          <a:lstStyle/>
          <a:p>
            <a:pPr eaLnBrk="1" hangingPunct="1">
              <a:spcBef>
                <a:spcPct val="0"/>
              </a:spcBef>
              <a:buClr>
                <a:schemeClr val="accent1"/>
              </a:buClr>
              <a:buFont typeface="Amatic SC" charset="0"/>
              <a:buNone/>
            </a:pPr>
            <a:r>
              <a:rPr lang="en-US" sz="4200" b="1" smtClean="0">
                <a:solidFill>
                  <a:schemeClr val="accent1"/>
                </a:solidFill>
                <a:latin typeface="Amatic SC" charset="0"/>
                <a:cs typeface="Arial" charset="0"/>
                <a:sym typeface="Amatic SC" charset="0"/>
              </a:rPr>
              <a:t>Issues</a:t>
            </a:r>
          </a:p>
        </p:txBody>
      </p:sp>
      <p:sp>
        <p:nvSpPr>
          <p:cNvPr id="110" name="Shape 110"/>
          <p:cNvSpPr txBox="1">
            <a:spLocks noGrp="1"/>
          </p:cNvSpPr>
          <p:nvPr>
            <p:ph type="body" idx="2"/>
          </p:nvPr>
        </p:nvSpPr>
        <p:spPr>
          <a:xfrm>
            <a:off x="311150" y="1076325"/>
            <a:ext cx="5086350" cy="3873500"/>
          </a:xfrm>
        </p:spPr>
        <p:txBody>
          <a:bodyPr>
            <a:noAutofit/>
          </a:bodyPr>
          <a:lstStyle/>
          <a:p>
            <a:pPr marL="0" indent="0" eaLnBrk="1" fontAlgn="auto" hangingPunct="1">
              <a:spcAft>
                <a:spcPts val="1600"/>
              </a:spcAft>
              <a:buClr>
                <a:schemeClr val="dk2"/>
              </a:buClr>
              <a:buFont typeface="Source Code Pro"/>
              <a:buNone/>
              <a:defRPr/>
            </a:pPr>
            <a:r>
              <a:rPr lang="en" sz="1600">
                <a:latin typeface="Verdana"/>
                <a:ea typeface="Verdana"/>
                <a:cs typeface="Verdana"/>
                <a:sym typeface="Verdana"/>
              </a:rPr>
              <a:t>According to the International Association of Distance Learning, when conducting a distance learning experience as the student:</a:t>
            </a:r>
          </a:p>
          <a:p>
            <a:pPr marL="457200" indent="-330200" eaLnBrk="1" fontAlgn="auto" hangingPunct="1">
              <a:spcAft>
                <a:spcPts val="1600"/>
              </a:spcAft>
              <a:buClr>
                <a:srgbClr val="000000"/>
              </a:buClr>
              <a:buFont typeface="Verdana"/>
              <a:buNone/>
              <a:defRPr/>
            </a:pPr>
            <a:r>
              <a:rPr lang="en" sz="1600">
                <a:latin typeface="Verdana"/>
                <a:ea typeface="Verdana"/>
                <a:cs typeface="Verdana"/>
                <a:sym typeface="Verdana"/>
              </a:rPr>
              <a:t>Lack of interaction</a:t>
            </a:r>
          </a:p>
          <a:p>
            <a:pPr marL="457200" indent="-330200" eaLnBrk="1" fontAlgn="auto" hangingPunct="1">
              <a:spcAft>
                <a:spcPts val="1600"/>
              </a:spcAft>
              <a:buClr>
                <a:srgbClr val="000000"/>
              </a:buClr>
              <a:buFont typeface="Verdana"/>
              <a:buNone/>
              <a:defRPr/>
            </a:pPr>
            <a:r>
              <a:rPr lang="en" sz="1600">
                <a:latin typeface="Verdana"/>
                <a:ea typeface="Verdana"/>
                <a:cs typeface="Verdana"/>
                <a:sym typeface="Verdana"/>
              </a:rPr>
              <a:t>Poor student mentorship</a:t>
            </a:r>
          </a:p>
          <a:p>
            <a:pPr marL="457200" indent="-330200" eaLnBrk="1" fontAlgn="auto" hangingPunct="1">
              <a:spcAft>
                <a:spcPts val="1600"/>
              </a:spcAft>
              <a:buClr>
                <a:srgbClr val="000000"/>
              </a:buClr>
              <a:buFont typeface="Verdana"/>
              <a:buNone/>
              <a:defRPr/>
            </a:pPr>
            <a:r>
              <a:rPr lang="en" sz="1600">
                <a:latin typeface="Verdana"/>
                <a:ea typeface="Verdana"/>
                <a:cs typeface="Verdana"/>
                <a:sym typeface="Verdana"/>
              </a:rPr>
              <a:t>Lack of motivation </a:t>
            </a:r>
          </a:p>
          <a:p>
            <a:pPr marL="457200" indent="-330200" eaLnBrk="1" fontAlgn="auto" hangingPunct="1">
              <a:spcAft>
                <a:spcPts val="1600"/>
              </a:spcAft>
              <a:buClr>
                <a:srgbClr val="000000"/>
              </a:buClr>
              <a:buFont typeface="Verdana"/>
              <a:buNone/>
              <a:defRPr/>
            </a:pPr>
            <a:r>
              <a:rPr lang="en" sz="1600">
                <a:latin typeface="Verdana"/>
                <a:ea typeface="Verdana"/>
                <a:cs typeface="Verdana"/>
                <a:sym typeface="Verdana"/>
              </a:rPr>
              <a:t>Inability to promote motor skill development</a:t>
            </a:r>
          </a:p>
          <a:p>
            <a:pPr marL="457200" indent="-330200" eaLnBrk="1" fontAlgn="auto" hangingPunct="1">
              <a:spcAft>
                <a:spcPts val="1600"/>
              </a:spcAft>
              <a:buClr>
                <a:srgbClr val="000000"/>
              </a:buClr>
              <a:buFont typeface="Verdana"/>
              <a:buNone/>
              <a:defRPr/>
            </a:pPr>
            <a:r>
              <a:rPr lang="en" sz="1600">
                <a:latin typeface="Verdana"/>
                <a:ea typeface="Verdana"/>
                <a:cs typeface="Verdana"/>
                <a:sym typeface="Verdana"/>
              </a:rPr>
              <a:t>Inefficient in promoting good attitudes</a:t>
            </a:r>
          </a:p>
          <a:p>
            <a:pPr marL="457200" indent="-330200" eaLnBrk="1" fontAlgn="auto" hangingPunct="1">
              <a:spcAft>
                <a:spcPts val="1600"/>
              </a:spcAft>
              <a:buClr>
                <a:srgbClr val="000000"/>
              </a:buClr>
              <a:buFont typeface="Verdana"/>
              <a:buNone/>
              <a:defRPr/>
            </a:pPr>
            <a:r>
              <a:rPr lang="en" sz="1600">
                <a:latin typeface="Verdana"/>
                <a:ea typeface="Verdana"/>
                <a:cs typeface="Verdana"/>
                <a:sym typeface="Verdana"/>
              </a:rPr>
              <a:t>Absent student - teacher bonding</a:t>
            </a:r>
          </a:p>
          <a:p>
            <a:pPr marL="457200" indent="-330200" eaLnBrk="1" fontAlgn="auto" hangingPunct="1">
              <a:spcAft>
                <a:spcPts val="1600"/>
              </a:spcAft>
              <a:buClr>
                <a:srgbClr val="000000"/>
              </a:buClr>
              <a:buFont typeface="Verdana"/>
              <a:buNone/>
              <a:defRPr/>
            </a:pPr>
            <a:r>
              <a:rPr lang="en" sz="1600">
                <a:latin typeface="Verdana"/>
                <a:ea typeface="Verdana"/>
                <a:cs typeface="Verdana"/>
                <a:sym typeface="Verdana"/>
              </a:rPr>
              <a:t>Failure in developing oral skills</a:t>
            </a:r>
          </a:p>
          <a:p>
            <a:pPr marL="457200" indent="-330200" eaLnBrk="1" fontAlgn="auto" hangingPunct="1">
              <a:spcAft>
                <a:spcPts val="1600"/>
              </a:spcAft>
              <a:buClr>
                <a:srgbClr val="000000"/>
              </a:buClr>
              <a:buFont typeface="Verdana"/>
              <a:buNone/>
              <a:defRPr/>
            </a:pPr>
            <a:r>
              <a:rPr lang="en" sz="1600">
                <a:latin typeface="Verdana"/>
                <a:ea typeface="Verdana"/>
                <a:cs typeface="Verdana"/>
                <a:sym typeface="Verdana"/>
              </a:rPr>
              <a:t>Inefficient feedback system</a:t>
            </a:r>
          </a:p>
          <a:p>
            <a:pPr marL="457200" indent="-330200" eaLnBrk="1" fontAlgn="auto" hangingPunct="1">
              <a:spcAft>
                <a:spcPts val="1600"/>
              </a:spcAft>
              <a:buClr>
                <a:srgbClr val="000000"/>
              </a:buClr>
              <a:buFont typeface="Verdana"/>
              <a:buNone/>
              <a:defRPr/>
            </a:pPr>
            <a:r>
              <a:rPr lang="en" sz="1600">
                <a:latin typeface="Verdana"/>
                <a:ea typeface="Verdana"/>
                <a:cs typeface="Verdana"/>
                <a:sym typeface="Verdana"/>
              </a:rPr>
              <a:t>Not having the updated system</a:t>
            </a:r>
          </a:p>
        </p:txBody>
      </p:sp>
      <p:grpSp>
        <p:nvGrpSpPr>
          <p:cNvPr id="26628" name="Shape 111"/>
          <p:cNvGrpSpPr>
            <a:grpSpLocks/>
          </p:cNvGrpSpPr>
          <p:nvPr/>
        </p:nvGrpSpPr>
        <p:grpSpPr bwMode="auto">
          <a:xfrm>
            <a:off x="8048625" y="292100"/>
            <a:ext cx="784225" cy="784225"/>
            <a:chOff x="8048874" y="292850"/>
            <a:chExt cx="783424" cy="783424"/>
          </a:xfrm>
        </p:grpSpPr>
        <p:pic>
          <p:nvPicPr>
            <p:cNvPr id="26630" name="Shape 112" descr="yellow-construction-sign-hi.png"/>
            <p:cNvPicPr preferRelativeResize="0">
              <a:picLocks noChangeAspect="1" noChangeArrowheads="1"/>
            </p:cNvPicPr>
            <p:nvPr/>
          </p:nvPicPr>
          <p:blipFill>
            <a:blip r:embed="rId3"/>
            <a:srcRect/>
            <a:stretch>
              <a:fillRect/>
            </a:stretch>
          </p:blipFill>
          <p:spPr bwMode="auto">
            <a:xfrm>
              <a:off x="8048874" y="292850"/>
              <a:ext cx="783424" cy="783424"/>
            </a:xfrm>
            <a:prstGeom prst="rect">
              <a:avLst/>
            </a:prstGeom>
            <a:noFill/>
            <a:ln w="9525">
              <a:noFill/>
              <a:miter lim="800000"/>
              <a:headEnd/>
              <a:tailEnd/>
            </a:ln>
          </p:spPr>
        </p:pic>
        <p:sp>
          <p:nvSpPr>
            <p:cNvPr id="26631" name="Shape 113"/>
            <p:cNvSpPr txBox="1">
              <a:spLocks noChangeArrowheads="1"/>
            </p:cNvSpPr>
            <p:nvPr/>
          </p:nvSpPr>
          <p:spPr bwMode="auto">
            <a:xfrm>
              <a:off x="8048950" y="292850"/>
              <a:ext cx="783300" cy="783300"/>
            </a:xfrm>
            <a:prstGeom prst="rect">
              <a:avLst/>
            </a:prstGeom>
            <a:noFill/>
            <a:ln w="9525">
              <a:noFill/>
              <a:miter lim="800000"/>
              <a:headEnd/>
              <a:tailEnd/>
            </a:ln>
          </p:spPr>
          <p:txBody>
            <a:bodyPr lIns="91425" tIns="91425" rIns="91425" bIns="91425" anchor="ctr"/>
            <a:lstStyle/>
            <a:p>
              <a:pPr algn="ctr"/>
              <a:r>
                <a:rPr lang="en-US" sz="3600"/>
                <a:t>!</a:t>
              </a:r>
            </a:p>
          </p:txBody>
        </p:sp>
      </p:grpSp>
      <p:pic>
        <p:nvPicPr>
          <p:cNvPr id="26629" name="Shape 114" descr="160462577.jpg"/>
          <p:cNvPicPr preferRelativeResize="0">
            <a:picLocks noChangeAspect="1" noChangeArrowheads="1"/>
          </p:cNvPicPr>
          <p:nvPr/>
        </p:nvPicPr>
        <p:blipFill>
          <a:blip r:embed="rId4"/>
          <a:srcRect/>
          <a:stretch>
            <a:fillRect/>
          </a:stretch>
        </p:blipFill>
        <p:spPr bwMode="auto">
          <a:xfrm>
            <a:off x="5397500" y="2047875"/>
            <a:ext cx="3435350" cy="1930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
        <p:cNvGrpSpPr/>
        <p:nvPr/>
      </p:nvGrpSpPr>
      <p:grpSpPr>
        <a:xfrm>
          <a:off x="0" y="0"/>
          <a:ext cx="0" cy="0"/>
          <a:chOff x="0" y="0"/>
          <a:chExt cx="0" cy="0"/>
        </a:xfrm>
      </p:grpSpPr>
      <p:sp>
        <p:nvSpPr>
          <p:cNvPr id="28674" name="Shape 119"/>
          <p:cNvSpPr txBox="1">
            <a:spLocks noGrp="1"/>
          </p:cNvSpPr>
          <p:nvPr>
            <p:ph type="title"/>
          </p:nvPr>
        </p:nvSpPr>
        <p:spPr>
          <a:xfrm>
            <a:off x="311150" y="292100"/>
            <a:ext cx="8521700" cy="801688"/>
          </a:xfrm>
        </p:spPr>
        <p:txBody>
          <a:bodyPr/>
          <a:lstStyle/>
          <a:p>
            <a:pPr eaLnBrk="1" hangingPunct="1">
              <a:spcBef>
                <a:spcPct val="0"/>
              </a:spcBef>
              <a:buClr>
                <a:schemeClr val="accent1"/>
              </a:buClr>
              <a:buFont typeface="Amatic SC" charset="0"/>
              <a:buNone/>
            </a:pPr>
            <a:r>
              <a:rPr lang="en-US" sz="4200" b="1" smtClean="0">
                <a:solidFill>
                  <a:schemeClr val="accent1"/>
                </a:solidFill>
                <a:latin typeface="Amatic SC" charset="0"/>
                <a:cs typeface="Arial" charset="0"/>
                <a:sym typeface="Amatic SC" charset="0"/>
              </a:rPr>
              <a:t>Trends</a:t>
            </a:r>
          </a:p>
        </p:txBody>
      </p:sp>
      <p:sp>
        <p:nvSpPr>
          <p:cNvPr id="120" name="Shape 120"/>
          <p:cNvSpPr txBox="1">
            <a:spLocks noGrp="1"/>
          </p:cNvSpPr>
          <p:nvPr>
            <p:ph type="body" idx="1"/>
          </p:nvPr>
        </p:nvSpPr>
        <p:spPr>
          <a:xfrm>
            <a:off x="311150" y="1228725"/>
            <a:ext cx="4767263" cy="3340100"/>
          </a:xfrm>
        </p:spPr>
        <p:txBody>
          <a:bodyPr>
            <a:noAutofit/>
          </a:bodyPr>
          <a:lstStyle/>
          <a:p>
            <a:pPr marL="457200" indent="-228600" eaLnBrk="1" fontAlgn="auto" hangingPunct="1">
              <a:lnSpc>
                <a:spcPct val="115000"/>
              </a:lnSpc>
              <a:spcAft>
                <a:spcPts val="1600"/>
              </a:spcAft>
              <a:buClr>
                <a:srgbClr val="000000"/>
              </a:buClr>
              <a:buSzPct val="100000"/>
              <a:buFont typeface="Verdana"/>
              <a:buNone/>
              <a:defRPr/>
            </a:pPr>
            <a:r>
              <a:rPr lang="en" sz="1800">
                <a:latin typeface="Verdana"/>
                <a:ea typeface="Verdana"/>
                <a:cs typeface="Verdana"/>
                <a:sym typeface="Verdana"/>
              </a:rPr>
              <a:t>Enrollment in Distance Education increasing despite decline in overall enrollment</a:t>
            </a:r>
          </a:p>
          <a:p>
            <a:pPr marL="457200" indent="-228600" eaLnBrk="1" fontAlgn="auto" hangingPunct="1">
              <a:lnSpc>
                <a:spcPct val="115000"/>
              </a:lnSpc>
              <a:spcAft>
                <a:spcPts val="1600"/>
              </a:spcAft>
              <a:buClr>
                <a:srgbClr val="000000"/>
              </a:buClr>
              <a:buSzPct val="100000"/>
              <a:buFont typeface="Verdana"/>
              <a:buNone/>
              <a:defRPr/>
            </a:pPr>
            <a:r>
              <a:rPr lang="en" sz="1800">
                <a:latin typeface="Verdana"/>
                <a:ea typeface="Verdana"/>
                <a:cs typeface="Verdana"/>
                <a:sym typeface="Verdana"/>
              </a:rPr>
              <a:t>Personalized Learning</a:t>
            </a:r>
          </a:p>
          <a:p>
            <a:pPr marL="457200" indent="-228600" eaLnBrk="1" fontAlgn="auto" hangingPunct="1">
              <a:lnSpc>
                <a:spcPct val="115000"/>
              </a:lnSpc>
              <a:spcAft>
                <a:spcPts val="1600"/>
              </a:spcAft>
              <a:buClr>
                <a:srgbClr val="000000"/>
              </a:buClr>
              <a:buSzPct val="100000"/>
              <a:buFont typeface="Verdana"/>
              <a:buNone/>
              <a:defRPr/>
            </a:pPr>
            <a:r>
              <a:rPr lang="en" sz="1800">
                <a:latin typeface="Verdana"/>
                <a:ea typeface="Verdana"/>
                <a:cs typeface="Verdana"/>
                <a:sym typeface="Verdana"/>
              </a:rPr>
              <a:t>Gamification</a:t>
            </a:r>
          </a:p>
          <a:p>
            <a:pPr marL="457200" indent="-228600" eaLnBrk="1" fontAlgn="auto" hangingPunct="1">
              <a:lnSpc>
                <a:spcPct val="115000"/>
              </a:lnSpc>
              <a:spcAft>
                <a:spcPts val="1600"/>
              </a:spcAft>
              <a:buClr>
                <a:srgbClr val="000000"/>
              </a:buClr>
              <a:buSzPct val="100000"/>
              <a:buFont typeface="Verdana"/>
              <a:buNone/>
              <a:defRPr/>
            </a:pPr>
            <a:r>
              <a:rPr lang="en" sz="1800">
                <a:latin typeface="Verdana"/>
                <a:ea typeface="Verdana"/>
                <a:cs typeface="Verdana"/>
                <a:sym typeface="Verdana"/>
              </a:rPr>
              <a:t>Mobile Learning - using mobile devices and apps</a:t>
            </a:r>
          </a:p>
          <a:p>
            <a:pPr marL="0" indent="0" eaLnBrk="1" fontAlgn="auto" hangingPunct="1">
              <a:lnSpc>
                <a:spcPct val="115000"/>
              </a:lnSpc>
              <a:spcAft>
                <a:spcPts val="1600"/>
              </a:spcAft>
              <a:buClr>
                <a:schemeClr val="dk2"/>
              </a:buClr>
              <a:buSzPct val="100000"/>
              <a:buFont typeface="Source Code Pro"/>
              <a:buNone/>
              <a:defRPr/>
            </a:pPr>
            <a:endParaRPr sz="1800">
              <a:latin typeface="Verdana"/>
              <a:ea typeface="Verdana"/>
              <a:cs typeface="Verdana"/>
              <a:sym typeface="Verdana"/>
            </a:endParaRPr>
          </a:p>
        </p:txBody>
      </p:sp>
      <p:sp>
        <p:nvSpPr>
          <p:cNvPr id="28676" name="Shape 121"/>
          <p:cNvSpPr txBox="1">
            <a:spLocks noChangeArrowheads="1"/>
          </p:cNvSpPr>
          <p:nvPr/>
        </p:nvSpPr>
        <p:spPr bwMode="auto">
          <a:xfrm>
            <a:off x="422275" y="4675188"/>
            <a:ext cx="4664075" cy="296862"/>
          </a:xfrm>
          <a:prstGeom prst="rect">
            <a:avLst/>
          </a:prstGeom>
          <a:noFill/>
          <a:ln w="9525">
            <a:noFill/>
            <a:miter lim="800000"/>
            <a:headEnd/>
            <a:tailEnd/>
          </a:ln>
        </p:spPr>
        <p:txBody>
          <a:bodyPr lIns="91425" tIns="91425" rIns="91425" bIns="91425"/>
          <a:lstStyle/>
          <a:p>
            <a:r>
              <a:rPr lang="en-US" i="1"/>
              <a:t>Reference: Radwan (2014)</a:t>
            </a:r>
          </a:p>
        </p:txBody>
      </p:sp>
      <p:pic>
        <p:nvPicPr>
          <p:cNvPr id="28677" name="Shape 122" descr="Screenshot 2016-07-10 16.21.50.png"/>
          <p:cNvPicPr preferRelativeResize="0">
            <a:picLocks noChangeAspect="1" noChangeArrowheads="1"/>
          </p:cNvPicPr>
          <p:nvPr/>
        </p:nvPicPr>
        <p:blipFill>
          <a:blip r:embed="rId3"/>
          <a:srcRect/>
          <a:stretch>
            <a:fillRect/>
          </a:stretch>
        </p:blipFill>
        <p:spPr bwMode="auto">
          <a:xfrm>
            <a:off x="5068888" y="1373188"/>
            <a:ext cx="3763962" cy="2397125"/>
          </a:xfrm>
          <a:prstGeom prst="rect">
            <a:avLst/>
          </a:prstGeom>
          <a:noFill/>
          <a:ln w="9525">
            <a:noFill/>
            <a:miter lim="800000"/>
            <a:headEnd/>
            <a:tailEnd/>
          </a:ln>
        </p:spPr>
      </p:pic>
      <p:sp>
        <p:nvSpPr>
          <p:cNvPr id="28678" name="Shape 123"/>
          <p:cNvSpPr txBox="1">
            <a:spLocks noChangeArrowheads="1"/>
          </p:cNvSpPr>
          <p:nvPr/>
        </p:nvSpPr>
        <p:spPr bwMode="auto">
          <a:xfrm>
            <a:off x="5078413" y="3770313"/>
            <a:ext cx="3744912" cy="207962"/>
          </a:xfrm>
          <a:prstGeom prst="rect">
            <a:avLst/>
          </a:prstGeom>
          <a:noFill/>
          <a:ln w="9525">
            <a:noFill/>
            <a:miter lim="800000"/>
            <a:headEnd/>
            <a:tailEnd/>
          </a:ln>
        </p:spPr>
        <p:txBody>
          <a:bodyPr lIns="91425" tIns="91425" rIns="91425" bIns="91425"/>
          <a:lstStyle/>
          <a:p>
            <a:r>
              <a:rPr lang="en-US" sz="700"/>
              <a:t>Pearson (2016), http://www.pearsoned.com/higher-education/online-report-card-2016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
        <p:cNvGrpSpPr/>
        <p:nvPr/>
      </p:nvGrpSpPr>
      <p:grpSpPr>
        <a:xfrm>
          <a:off x="0" y="0"/>
          <a:ext cx="0" cy="0"/>
          <a:chOff x="0" y="0"/>
          <a:chExt cx="0" cy="0"/>
        </a:xfrm>
      </p:grpSpPr>
      <p:pic>
        <p:nvPicPr>
          <p:cNvPr id="30722" name="Shape 128" descr="Online learning[edit]"/>
          <p:cNvPicPr preferRelativeResize="0">
            <a:picLocks noChangeAspect="1" noChangeArrowheads="1"/>
          </p:cNvPicPr>
          <p:nvPr/>
        </p:nvPicPr>
        <p:blipFill>
          <a:blip r:embed="rId3"/>
          <a:srcRect/>
          <a:stretch>
            <a:fillRect/>
          </a:stretch>
        </p:blipFill>
        <p:spPr bwMode="auto">
          <a:xfrm>
            <a:off x="1782763" y="511175"/>
            <a:ext cx="4854575" cy="399573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563</Words>
  <PresentationFormat>On-screen Show (16:9)</PresentationFormat>
  <Paragraphs>61</Paragraphs>
  <Slides>10</Slides>
  <Notes>10</Notes>
  <HiddenSlides>0</HiddenSlides>
  <MMClips>0</MMClips>
  <ScaleCrop>false</ScaleCrop>
  <HeadingPairs>
    <vt:vector size="6" baseType="variant">
      <vt:variant>
        <vt:lpstr>Fonts Used</vt:lpstr>
      </vt:variant>
      <vt:variant>
        <vt:i4>4</vt:i4>
      </vt:variant>
      <vt:variant>
        <vt:lpstr>Design Template</vt:lpstr>
      </vt:variant>
      <vt:variant>
        <vt:i4>12</vt:i4>
      </vt:variant>
      <vt:variant>
        <vt:lpstr>Slide Titles</vt:lpstr>
      </vt:variant>
      <vt:variant>
        <vt:i4>10</vt:i4>
      </vt:variant>
    </vt:vector>
  </HeadingPairs>
  <TitlesOfParts>
    <vt:vector size="26" baseType="lpstr">
      <vt:lpstr>Arial</vt:lpstr>
      <vt:lpstr>Source Code Pro</vt:lpstr>
      <vt:lpstr>Amatic SC</vt:lpstr>
      <vt:lpstr>Verdana</vt:lpstr>
      <vt:lpstr>beach-day</vt:lpstr>
      <vt:lpstr>beach-day</vt:lpstr>
      <vt:lpstr>beach-day</vt:lpstr>
      <vt:lpstr>beach-day</vt:lpstr>
      <vt:lpstr>beach-day</vt:lpstr>
      <vt:lpstr>beach-day</vt:lpstr>
      <vt:lpstr>beach-day</vt:lpstr>
      <vt:lpstr>beach-day</vt:lpstr>
      <vt:lpstr>beach-day</vt:lpstr>
      <vt:lpstr>beach-day</vt:lpstr>
      <vt:lpstr>beach-day</vt:lpstr>
      <vt:lpstr>beach-day</vt:lpstr>
      <vt:lpstr>Distance Education: Issues and Trends Edel 536</vt:lpstr>
      <vt:lpstr>What is distance education?</vt:lpstr>
      <vt:lpstr>characteristics</vt:lpstr>
      <vt:lpstr>Slide 4</vt:lpstr>
      <vt:lpstr>misconceptions</vt:lpstr>
      <vt:lpstr>Issues</vt:lpstr>
      <vt:lpstr>Issues</vt:lpstr>
      <vt:lpstr>Trends</vt:lpstr>
      <vt:lpstr>Slide 9</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Distance Education: Issues and Trends Edel 536</dc:title>
  <cp:lastModifiedBy>Rick</cp:lastModifiedBy>
  <cp:revision>1</cp:revision>
  <dcterms:modified xsi:type="dcterms:W3CDTF">2017-04-24T15:12:26Z</dcterms:modified>
</cp:coreProperties>
</file>